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7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  <p:sldMasterId id="2147483692" r:id="rId5"/>
    <p:sldMasterId id="2147483704" r:id="rId6"/>
    <p:sldMasterId id="2147483729" r:id="rId7"/>
    <p:sldMasterId id="2147483741" r:id="rId8"/>
    <p:sldMasterId id="2147483753" r:id="rId9"/>
  </p:sldMasterIdLst>
  <p:notesMasterIdLst>
    <p:notesMasterId r:id="rId61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306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11" r:id="rId49"/>
    <p:sldId id="296" r:id="rId50"/>
    <p:sldId id="297" r:id="rId51"/>
    <p:sldId id="308" r:id="rId52"/>
    <p:sldId id="309" r:id="rId53"/>
    <p:sldId id="310" r:id="rId54"/>
    <p:sldId id="300" r:id="rId55"/>
    <p:sldId id="301" r:id="rId56"/>
    <p:sldId id="302" r:id="rId57"/>
    <p:sldId id="303" r:id="rId58"/>
    <p:sldId id="307" r:id="rId59"/>
    <p:sldId id="305" r:id="rId6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Verdana" panose="020B0604030504040204" pitchFamily="34" charset="0"/>
      <p:regular r:id="rId66"/>
      <p:bold r:id="rId67"/>
      <p:italic r:id="rId68"/>
      <p:boldItalic r:id="rId69"/>
    </p:embeddedFont>
    <p:embeddedFont>
      <p:font typeface="DFKai-SB" panose="03000509000000000000" pitchFamily="65" charset="-120"/>
      <p:regular r:id="rId70"/>
    </p:embeddedFont>
    <p:embeddedFont>
      <p:font typeface="宋体" panose="02010600030101010101" pitchFamily="2" charset="-122"/>
      <p:regular r:id="rId71"/>
    </p:embeddedFont>
    <p:embeddedFont>
      <p:font typeface="SimHei" panose="02010609060101010101" pitchFamily="49" charset="-122"/>
      <p:regular r:id="rId72"/>
    </p:embeddedFont>
    <p:embeddedFont>
      <p:font typeface="Cambria Math" panose="02040503050406030204" pitchFamily="18" charset="0"/>
      <p:regular r:id="rId73"/>
    </p:embeddedFont>
    <p:embeddedFont>
      <p:font typeface="MS PGothic" panose="020B0600070205080204" pitchFamily="34" charset="-128"/>
      <p:regular r:id="rId74"/>
    </p:embeddedFont>
    <p:embeddedFont>
      <p:font typeface="華康飾藝體W7P-GB5" panose="04020700000000000000" pitchFamily="82" charset="-120"/>
      <p:regular r:id="rId75"/>
    </p:embeddedFont>
    <p:embeddedFont>
      <p:font typeface="Lucida Sans Unicode" panose="020B0602030504020204" pitchFamily="34" charset="0"/>
      <p:regular r:id="rId76"/>
    </p:embeddedFont>
    <p:embeddedFont>
      <p:font typeface="Tahoma" panose="020B0604030504040204" pitchFamily="34" charset="0"/>
      <p:regular r:id="rId77"/>
      <p:bold r:id="rId78"/>
    </p:embeddedFont>
    <p:embeddedFont>
      <p:font typeface="Wingdings 2" panose="05020102010507070707" pitchFamily="18" charset="2"/>
      <p:regular r:id="rId79"/>
    </p:embeddedFont>
    <p:embeddedFont>
      <p:font typeface="Comic Sans MS" panose="030F0702030302020204" pitchFamily="66" charset="0"/>
      <p:regular r:id="rId80"/>
      <p:bold r:id="rId81"/>
      <p:italic r:id="rId82"/>
      <p:boldItalic r:id="rId83"/>
    </p:embeddedFont>
    <p:embeddedFont>
      <p:font typeface="微软雅黑" panose="020B0503020204020204" pitchFamily="34" charset="-122"/>
      <p:regular r:id="rId84"/>
      <p:bold r:id="rId85"/>
    </p:embeddedFont>
    <p:embeddedFont>
      <p:font typeface="Microsoft Sans Serif" panose="020B0604020202020204" pitchFamily="34" charset="0"/>
      <p:regular r:id="rId86"/>
    </p:embeddedFont>
    <p:embeddedFont>
      <p:font typeface="Wingdings 3" panose="05040102010807070707" pitchFamily="18" charset="2"/>
      <p:regular r:id="rId8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4545" autoAdjust="0"/>
  </p:normalViewPr>
  <p:slideViewPr>
    <p:cSldViewPr>
      <p:cViewPr varScale="1">
        <p:scale>
          <a:sx n="72" d="100"/>
          <a:sy n="72" d="100"/>
        </p:scale>
        <p:origin x="-76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font" Target="fonts/font23.fntdata"/><Relationship Id="rId89" Type="http://schemas.openxmlformats.org/officeDocument/2006/relationships/viewProps" Target="viewProps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Master" Target="slideMasters/slideMaster5.xml"/><Relationship Id="rId90" Type="http://schemas.openxmlformats.org/officeDocument/2006/relationships/theme" Target="theme/theme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font" Target="fonts/font6.fntdata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font" Target="fonts/font25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font" Target="fonts/font15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font" Target="fonts/font5.fntdata"/><Relationship Id="rId87" Type="http://schemas.openxmlformats.org/officeDocument/2006/relationships/font" Target="fonts/font26.fntdata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Relationship Id="rId19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F2A24-6A5F-4839-B037-5F6831A57715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4C04D-5A3B-444B-8560-A3D5E6DC7D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24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0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10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04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TW" sz="1200" dirty="0" smtClean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這個時候用</a:t>
                </a:r>
                <a:r>
                  <a:rPr lang="en-US" altLang="zh-TW" sz="1200" i="0">
                    <a:latin typeface="Cambria Math"/>
                  </a:rPr>
                  <a:t>𝑥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̅</a:t>
                </a:r>
                <a:r>
                  <a:rPr lang="zh-TW" altLang="zh-TW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𝑅</a:t>
                </a:r>
                <a:endParaRPr lang="en-US" altLang="zh-TW" sz="1200" dirty="0" smtClean="0">
                  <a:latin typeface="標楷體" panose="03000509000000000000" pitchFamily="65" charset="-120"/>
                </a:endParaRPr>
              </a:p>
              <a:p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現在又有一個問題，當我們不知母體平均數</a:t>
                </a:r>
                <a:r>
                  <a:rPr lang="en-US" altLang="zh-TW" sz="1200" i="0">
                    <a:solidFill>
                      <a:schemeClr val="tx1"/>
                    </a:solidFill>
                    <a:latin typeface="Cambria Math"/>
                  </a:rPr>
                  <a:t>μ</a:t>
                </a:r>
                <a:r>
                  <a:rPr lang="zh-TW" altLang="zh-TW" sz="120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solidFill>
                      <a:schemeClr val="tx1"/>
                    </a:solidFill>
                    <a:latin typeface="Cambria Math"/>
                  </a:rPr>
                  <a:t>y</a:t>
                </a:r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如果ｘ度量與ｙ度量有很高的</a:t>
                </a:r>
                <a:r>
                  <a:rPr lang="zh-TW" altLang="en-US" sz="12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負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相關，而</a:t>
                </a:r>
                <a:r>
                  <a:rPr lang="zh-TW" altLang="en-US" sz="12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ｙ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度量值都是</a:t>
                </a:r>
                <a:r>
                  <a:rPr lang="zh-TW" altLang="en-US" sz="12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正數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，且它的母體平均數 </a:t>
                </a:r>
                <a:r>
                  <a:rPr lang="en-US" altLang="zh-TW" sz="1200" i="0">
                    <a:solidFill>
                      <a:schemeClr val="tx1"/>
                    </a:solidFill>
                    <a:latin typeface="Cambria Math"/>
                  </a:rPr>
                  <a:t>μ</a:t>
                </a:r>
                <a:r>
                  <a:rPr lang="zh-TW" altLang="zh-TW" sz="120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solidFill>
                      <a:schemeClr val="tx1"/>
                    </a:solidFill>
                    <a:latin typeface="Cambria Math"/>
                  </a:rPr>
                  <a:t>y</a:t>
                </a:r>
                <a:r>
                  <a:rPr lang="zh-TW" altLang="en-US" sz="12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已知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，則以 </a:t>
                </a:r>
                <a:r>
                  <a:rPr lang="en-US" altLang="zh-TW" sz="1200" i="0">
                    <a:latin typeface="Cambria Math"/>
                  </a:rPr>
                  <a:t>𝑥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̅_</a:t>
                </a:r>
                <a:r>
                  <a:rPr lang="en-US" altLang="zh-TW" sz="1200" i="0">
                    <a:latin typeface="Cambria Math"/>
                  </a:rPr>
                  <a:t>𝑅=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〖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(</a:t>
                </a:r>
                <a:r>
                  <a:rPr lang="en-US" altLang="zh-TW" sz="1200" i="0" smtClean="0">
                    <a:latin typeface="Cambria Math" panose="02040503050406030204" pitchFamily="18" charset="0"/>
                  </a:rPr>
                  <a:t>1/</a:t>
                </a:r>
                <a:r>
                  <a:rPr lang="en-US" altLang="zh-TW" sz="1200" i="0" smtClean="0">
                    <a:latin typeface="Cambria Math"/>
                  </a:rPr>
                  <a:t>μ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〗_</a:t>
                </a:r>
                <a:r>
                  <a:rPr lang="en-US" altLang="zh-TW" sz="1200" i="0">
                    <a:latin typeface="Cambria Math"/>
                  </a:rPr>
                  <a:t>𝑦</a:t>
                </a:r>
                <a:r>
                  <a:rPr lang="en-US" altLang="zh-TW" sz="1200" i="0" smtClean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200" i="0">
                    <a:latin typeface="Cambria Math"/>
                  </a:rPr>
                  <a:t>𝑅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̂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或 </a:t>
                </a:r>
                <a:r>
                  <a:rPr lang="en-US" altLang="zh-TW" sz="1200" i="0">
                    <a:latin typeface="Cambria Math"/>
                  </a:rPr>
                  <a:t>𝑥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̅_(</a:t>
                </a:r>
                <a:r>
                  <a:rPr lang="en-US" altLang="zh-TW" sz="1200" i="0">
                    <a:latin typeface="Cambria Math"/>
                  </a:rPr>
                  <a:t>𝑅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𝑚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 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200" i="0">
                    <a:latin typeface="Cambria Math"/>
                  </a:rPr>
                  <a:t>=</a:t>
                </a:r>
                <a:r>
                  <a:rPr lang="en-US" altLang="zh-TW" sz="1200" i="0" smtClean="0">
                    <a:latin typeface="Cambria Math" panose="02040503050406030204" pitchFamily="18" charset="0"/>
                  </a:rPr>
                  <a:t>(1/</a:t>
                </a:r>
                <a:r>
                  <a:rPr lang="en-US" altLang="zh-TW" sz="1200" i="0">
                    <a:latin typeface="Cambria Math"/>
                  </a:rPr>
                  <a:t>μ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𝑦</a:t>
                </a:r>
                <a:r>
                  <a:rPr lang="en-US" altLang="zh-TW" sz="1200" i="0" smtClean="0">
                    <a:latin typeface="Cambria Math" panose="02040503050406030204" pitchFamily="18" charset="0"/>
                  </a:rPr>
                  <a:t>)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(</a:t>
                </a:r>
                <a:r>
                  <a:rPr lang="en-US" altLang="zh-TW" sz="1200" i="0">
                    <a:latin typeface="Cambria Math"/>
                  </a:rPr>
                  <a:t>𝑅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𝑚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 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) ̂</a:t>
                </a:r>
                <a:r>
                  <a:rPr lang="zh-TW" altLang="en-US" sz="12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估計ｘ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度量的</a:t>
                </a:r>
                <a:r>
                  <a:rPr lang="zh-TW" altLang="en-US" sz="12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母體平均數 </a:t>
                </a:r>
                <a:r>
                  <a:rPr lang="en-US" altLang="zh-TW" sz="1200" i="0">
                    <a:latin typeface="Cambria Math"/>
                  </a:rPr>
                  <a:t>μ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𝑥</a:t>
                </a:r>
                <a:r>
                  <a:rPr lang="zh-TW" altLang="en-US" sz="1200" b="0" i="0" smtClean="0">
                    <a:latin typeface="Cambria Math"/>
                  </a:rPr>
                  <a:t> 。</a:t>
                </a:r>
                <a:endParaRPr lang="en-US" altLang="zh-TW" dirty="0" smtClean="0"/>
              </a:p>
              <a:p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因此，ｙ度量被稱為</a:t>
                </a:r>
                <a:r>
                  <a:rPr lang="zh-TW" altLang="en-US" sz="12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輔助度量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</a:p>
              <a:p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隱藏</a:t>
                </a:r>
                <a:r>
                  <a:rPr lang="en-US" altLang="zh-TW" dirty="0" smtClean="0"/>
                  <a:t>)</a:t>
                </a:r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pPr/>
                <a:r>
                  <a:rPr lang="en-US" altLang="zh-TW" sz="800" i="0">
                    <a:latin typeface="Cambria Math"/>
                  </a:rPr>
                  <a:t>μ</a:t>
                </a:r>
                <a:r>
                  <a:rPr lang="zh-TW" altLang="zh-TW" sz="8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800" i="0">
                    <a:latin typeface="Cambria Math"/>
                  </a:rPr>
                  <a:t>𝑦</a:t>
                </a:r>
                <a:r>
                  <a:rPr lang="zh-TW" altLang="en-US" sz="800" i="0" smtClean="0">
                    <a:latin typeface="Cambria Math"/>
                  </a:rPr>
                  <a:t> 每戶栽培面積的平均數</a:t>
                </a:r>
                <a:endParaRPr lang="en-US" altLang="zh-TW" sz="1200" dirty="0" smtClean="0"/>
              </a:p>
              <a:p>
                <a:endParaRPr lang="en-US" altLang="zh-TW" sz="1200" dirty="0" smtClean="0"/>
              </a:p>
              <a:p>
                <a:pPr/>
                <a:r>
                  <a:rPr lang="en-US" altLang="zh-TW" sz="1200" i="0">
                    <a:latin typeface="Cambria Math"/>
                  </a:rPr>
                  <a:t>𝑅</a:t>
                </a:r>
                <a:r>
                  <a:rPr lang="zh-TW" altLang="zh-TW" sz="1200" i="0" smtClean="0">
                    <a:latin typeface="Cambria Math" panose="02040503050406030204" pitchFamily="18" charset="0"/>
                  </a:rPr>
                  <a:t> ̂</a:t>
                </a:r>
                <a:endParaRPr lang="en-US" altLang="zh-TW" sz="1200" dirty="0" smtClean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11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375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12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96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13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983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所以取而代之，</a:t>
                </a:r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上面的例子 </a:t>
                </a:r>
                <a:r>
                  <a:rPr lang="en-US" altLang="zh-TW" sz="1200" dirty="0" smtClean="0">
                    <a:latin typeface="標楷體"/>
                    <a:ea typeface="標楷體"/>
                  </a:rPr>
                  <a:t>:</a:t>
                </a:r>
              </a:p>
              <a:p>
                <a:pPr marL="0" marR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 smtClean="0">
                    <a:latin typeface="標楷體"/>
                    <a:ea typeface="標楷體"/>
                  </a:rPr>
                  <a:t>下面的例子 </a:t>
                </a:r>
                <a:r>
                  <a:rPr lang="en-US" altLang="zh-TW" sz="1200" dirty="0" smtClean="0">
                    <a:latin typeface="標楷體"/>
                    <a:ea typeface="標楷體"/>
                  </a:rPr>
                  <a:t>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產量</a:t>
                </a:r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/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栽培面積</a:t>
                </a:r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隨機抽取一組較大的樣本，測量其所含的ｙ度量，以此大樣本之ｙ度量的樣本平均數 </a:t>
                </a:r>
                <a:r>
                  <a:rPr lang="en-US" altLang="zh-TW" sz="1200" i="0">
                    <a:latin typeface="Cambria Math"/>
                  </a:rPr>
                  <a:t>𝑦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̅_</a:t>
                </a:r>
                <a:r>
                  <a:rPr lang="en-US" altLang="zh-TW" sz="1200" i="0">
                    <a:latin typeface="Cambria Math"/>
                  </a:rPr>
                  <a:t>𝐿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取代</a:t>
                </a:r>
                <a:r>
                  <a:rPr lang="en-US" altLang="zh-TW" sz="1200" i="0">
                    <a:latin typeface="Cambria Math"/>
                  </a:rPr>
                  <a:t>𝑥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̅_</a:t>
                </a:r>
                <a:r>
                  <a:rPr lang="en-US" altLang="zh-TW" sz="1200" i="0">
                    <a:latin typeface="Cambria Math"/>
                  </a:rPr>
                  <a:t>𝑅=μ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𝑦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i="0">
                    <a:latin typeface="Cambria Math"/>
                  </a:rPr>
                  <a:t>𝑅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̂</a:t>
                </a:r>
                <a:r>
                  <a:rPr lang="zh-TW" altLang="en-US" sz="12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或 </a:t>
                </a:r>
                <a:r>
                  <a:rPr lang="en-US" altLang="zh-TW" sz="1200" i="0">
                    <a:latin typeface="Cambria Math"/>
                  </a:rPr>
                  <a:t>𝑥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̅_(</a:t>
                </a:r>
                <a:r>
                  <a:rPr lang="en-US" altLang="zh-TW" sz="1200" i="0">
                    <a:latin typeface="Cambria Math"/>
                  </a:rPr>
                  <a:t>𝑅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𝑚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 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200" i="0">
                    <a:latin typeface="Cambria Math"/>
                  </a:rPr>
                  <a:t>=μ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𝑦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zh-TW" sz="1200" i="0">
                    <a:latin typeface="Cambria Math"/>
                  </a:rPr>
                  <a:t>𝑅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𝑚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 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) ̂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中的</a:t>
                </a:r>
                <a:r>
                  <a:rPr lang="en-US" altLang="zh-TW" sz="1200" i="0">
                    <a:latin typeface="Cambria Math"/>
                  </a:rPr>
                  <a:t>μ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𝑦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zh-TW" sz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再從大樣本中抽出一組小樣本，測量其</a:t>
                </a:r>
                <a:r>
                  <a:rPr lang="zh-TW" altLang="en-US" sz="12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所含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的ｘ度量，以此小樣本的ｘ值、ｙ值計算</a:t>
                </a:r>
                <a:r>
                  <a:rPr lang="en-US" altLang="zh-TW" sz="1200" i="0">
                    <a:latin typeface="Cambria Math"/>
                  </a:rPr>
                  <a:t>𝑅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̂</a:t>
                </a:r>
                <a:r>
                  <a:rPr lang="en-US" altLang="zh-TW" sz="1200" i="0">
                    <a:latin typeface="Cambria Math"/>
                  </a:rPr>
                  <a:t>=𝑥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̅/</a:t>
                </a:r>
                <a:r>
                  <a:rPr lang="en-US" altLang="zh-TW" sz="1200" i="0">
                    <a:latin typeface="Cambria Math"/>
                  </a:rPr>
                  <a:t>𝑦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̅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母體比率</a:t>
                </a:r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、</a:t>
                </a:r>
                <a:r>
                  <a:rPr lang="en-US" altLang="zh-TW" sz="1200" i="0">
                    <a:latin typeface="Cambria Math"/>
                  </a:rPr>
                  <a:t>𝑅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 ̂_</a:t>
                </a:r>
                <a:r>
                  <a:rPr lang="en-US" altLang="zh-TW" sz="1200" i="0">
                    <a:latin typeface="Cambria Math"/>
                  </a:rPr>
                  <a:t>𝑚=1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zh-TW" sz="1200" i="0">
                    <a:latin typeface="Cambria Math"/>
                  </a:rPr>
                  <a:t>𝑛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 ∑1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(</a:t>
                </a:r>
                <a:r>
                  <a:rPr lang="en-US" altLang="zh-TW" sz="1200" i="0">
                    <a:latin typeface="Cambria Math"/>
                  </a:rPr>
                  <a:t>𝑘=1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^</a:t>
                </a:r>
                <a:r>
                  <a:rPr lang="en-US" altLang="zh-TW" sz="1200" i="0">
                    <a:latin typeface="Cambria Math"/>
                  </a:rPr>
                  <a:t>𝑛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▒</a:t>
                </a:r>
                <a:r>
                  <a:rPr lang="en-US" altLang="zh-TW" sz="1200" i="0">
                    <a:latin typeface="Cambria Math"/>
                  </a:rPr>
                  <a:t>𝑥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𝑘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zh-TW" sz="1200" i="0">
                    <a:latin typeface="Cambria Math"/>
                  </a:rPr>
                  <a:t>𝑦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𝑘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母體平均比率</a:t>
                </a:r>
                <a:r>
                  <a:rPr lang="en-US" altLang="zh-TW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sz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14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15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732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16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17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735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20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21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27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22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 smtClean="0">
                <a:solidFill>
                  <a:prstClr val="black"/>
                </a:solidFill>
              </a:rPr>
              <a:pPr/>
              <a:t>23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endParaRPr lang="en-US" altLang="zh-TW" sz="1200" i="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zh-TW" altLang="zh-TW" sz="1200" i="0" kern="1200" dirty="0" smtClean="0">
                    <a:solidFill>
                      <a:schemeClr val="tx1"/>
                    </a:solidFill>
                    <a:effectLst/>
                    <a:latin typeface="DFKai-SB" panose="03000509000000000000" pitchFamily="65" charset="-120"/>
                    <a:ea typeface="DFKai-SB" panose="03000509000000000000" pitchFamily="65" charset="-120"/>
                    <a:cs typeface="+mn-cs"/>
                  </a:rPr>
                  <a:t>樣本數</a:t>
                </a:r>
                <a:endParaRPr lang="zh-TW" altLang="zh-TW" sz="1200" i="0" kern="1200" dirty="0" smtClean="0">
                  <a:solidFill>
                    <a:schemeClr val="tx1"/>
                  </a:solidFill>
                  <a:effectLst/>
                  <a:latin typeface="DFKai-SB" panose="03000509000000000000" pitchFamily="65" charset="-120"/>
                  <a:ea typeface="DFKai-SB" panose="03000509000000000000" pitchFamily="65" charset="-120"/>
                  <a:cs typeface="+mn-cs"/>
                </a:endParaRPr>
              </a:p>
              <a:p>
                <a:r>
                  <a:rPr lang="en-US" altLang="zh-TW" sz="1200" i="0" dirty="0" smtClean="0">
                    <a:latin typeface="DFKai-SB" panose="03000509000000000000" pitchFamily="65" charset="-120"/>
                    <a:ea typeface="DFKai-SB" panose="03000509000000000000" pitchFamily="65" charset="-120"/>
                  </a:rPr>
                  <a:t>n</a:t>
                </a:r>
                <a:r>
                  <a:rPr lang="zh-TW" altLang="en-US" sz="1200" i="0" dirty="0" smtClean="0">
                    <a:latin typeface="DFKai-SB" panose="03000509000000000000" pitchFamily="65" charset="-120"/>
                    <a:ea typeface="DFKai-SB" panose="03000509000000000000" pitchFamily="65" charset="-120"/>
                  </a:rPr>
                  <a:t>  </a:t>
                </a:r>
                <a:r>
                  <a:rPr lang="en-US" altLang="zh-TW" sz="1200" i="0" dirty="0" smtClean="0">
                    <a:latin typeface="DFKai-SB" panose="03000509000000000000" pitchFamily="65" charset="-120"/>
                    <a:ea typeface="DFKai-SB" panose="03000509000000000000" pitchFamily="65" charset="-120"/>
                  </a:rPr>
                  <a:t>=</a:t>
                </a:r>
                <a:r>
                  <a:rPr lang="en-US" altLang="zh-TW" sz="1200" i="0" baseline="0" dirty="0" smtClean="0">
                    <a:latin typeface="DFKai-SB" panose="03000509000000000000" pitchFamily="65" charset="-120"/>
                    <a:ea typeface="DFKai-SB" panose="03000509000000000000" pitchFamily="65" charset="-120"/>
                  </a:rPr>
                  <a:t> </a:t>
                </a:r>
                <a:r>
                  <a:rPr lang="zh-TW" altLang="en-US" sz="1200" i="0" baseline="0" dirty="0" smtClean="0">
                    <a:latin typeface="DFKai-SB" panose="03000509000000000000" pitchFamily="65" charset="-120"/>
                    <a:ea typeface="DFKai-SB" panose="03000509000000000000" pitchFamily="65" charset="-120"/>
                  </a:rPr>
                  <a:t>小樣本數</a:t>
                </a:r>
                <a:endParaRPr lang="en-US" altLang="zh-TW" sz="1200" i="0" dirty="0" smtClean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24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25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26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27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4C04D-5A3B-444B-8560-A3D5E6DC7DA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951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29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30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31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650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32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33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09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TW" dirty="0" smtClean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大家還記得嗎</a:t>
                </a:r>
                <a:r>
                  <a:rPr lang="en-US" altLang="zh-TW" dirty="0" smtClean="0"/>
                  <a:t>?</a:t>
                </a:r>
                <a:r>
                  <a:rPr lang="zh-TW" altLang="en-US" dirty="0" smtClean="0"/>
                  <a:t>前半段我們花了好多時間再講雙重的核心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怎麼抽，可以更快速</a:t>
                </a:r>
                <a:r>
                  <a:rPr lang="zh-TW" altLang="en-US" dirty="0" smtClean="0"/>
                  <a:t>找尋母體元素的可用性和資料蒐集的完整性，且讓成本較低，並使結果更準確</a:t>
                </a:r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 現在課本翻開第</a:t>
                </a:r>
                <a:r>
                  <a:rPr lang="en-US" altLang="zh-TW" dirty="0" smtClean="0"/>
                  <a:t>348</a:t>
                </a:r>
                <a:r>
                  <a:rPr lang="zh-TW" altLang="en-US" dirty="0" smtClean="0"/>
                  <a:t>頁</a:t>
                </a: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在狀況</a:t>
                </a:r>
                <a:r>
                  <a:rPr lang="en-US" altLang="zh-TW" dirty="0" smtClean="0"/>
                  <a:t>1</a:t>
                </a:r>
                <a:r>
                  <a:rPr lang="en-US" altLang="zh-TW" dirty="0" smtClean="0">
                    <a:latin typeface="標楷體"/>
                    <a:ea typeface="標楷體"/>
                  </a:rPr>
                  <a:t>:</a:t>
                </a:r>
                <a:r>
                  <a:rPr lang="zh-TW" altLang="en-US" dirty="0" smtClean="0">
                    <a:latin typeface="標楷體"/>
                    <a:ea typeface="標楷體"/>
                  </a:rPr>
                  <a:t>我們提到，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調查總經費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en-US" altLang="zh-TW" i="0" dirty="0">
                    <a:solidFill>
                      <a:srgbClr val="FF0000"/>
                    </a:solidFill>
                    <a:latin typeface="Cambria Math"/>
                    <a:ea typeface="標楷體" panose="03000509000000000000" pitchFamily="65" charset="-120"/>
                  </a:rPr>
                  <a:t>𝐶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固定之下，如何配置樣本數</a:t>
                </a:r>
                <a:r>
                  <a:rPr lang="en-US" altLang="zh-TW" i="0" dirty="0">
                    <a:latin typeface="Cambria Math"/>
                    <a:ea typeface="標楷體" panose="03000509000000000000" pitchFamily="65" charset="-120"/>
                  </a:rPr>
                  <a:t>𝑛^′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</a:t>
                </a:r>
                <a:r>
                  <a:rPr lang="en-US" altLang="zh-TW" i="0" dirty="0">
                    <a:latin typeface="Cambria Math"/>
                    <a:ea typeface="標楷體" panose="03000509000000000000" pitchFamily="65" charset="-120"/>
                  </a:rPr>
                  <a:t>𝑛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，使得</a:t>
                </a:r>
                <a:r>
                  <a:rPr lang="en-US" altLang="zh-TW" i="0">
                    <a:latin typeface="Cambria Math"/>
                  </a:rPr>
                  <a:t>Var</a:t>
                </a:r>
                <a:r>
                  <a:rPr lang="zh-TW" altLang="zh-TW" i="0">
                    <a:latin typeface="Cambria Math"/>
                  </a:rPr>
                  <a:t>(</a:t>
                </a:r>
                <a:r>
                  <a:rPr lang="en-US" altLang="zh-TW" i="0">
                    <a:latin typeface="Cambria Math"/>
                  </a:rPr>
                  <a:t>𝑥</a:t>
                </a:r>
                <a:r>
                  <a:rPr lang="zh-TW" altLang="zh-TW" i="0">
                    <a:latin typeface="Cambria Math"/>
                  </a:rPr>
                  <a:t> ̅_</a:t>
                </a:r>
                <a:r>
                  <a:rPr lang="en-US" altLang="zh-TW" i="0">
                    <a:latin typeface="Cambria Math"/>
                  </a:rPr>
                  <a:t>𝐷𝑅 )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為最低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再來是狀況</a:t>
                </a:r>
                <a:r>
                  <a:rPr lang="en-US" altLang="zh-TW" dirty="0" smtClean="0"/>
                  <a:t>2</a:t>
                </a:r>
                <a:r>
                  <a:rPr lang="en-US" altLang="zh-TW" dirty="0" smtClean="0">
                    <a:latin typeface="標楷體"/>
                    <a:ea typeface="標楷體"/>
                  </a:rPr>
                  <a:t>: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固定</a:t>
                </a:r>
                <a:r>
                  <a:rPr lang="zh-TW" altLang="en-US" sz="1200" b="1" i="0" dirty="0" smtClean="0">
                    <a:solidFill>
                      <a:srgbClr val="FF0000"/>
                    </a:solidFill>
                    <a:latin typeface="Cambria Math"/>
                    <a:ea typeface="標楷體" panose="03000509000000000000" pitchFamily="65" charset="-120"/>
                  </a:rPr>
                  <a:t>準確度</a:t>
                </a:r>
                <a:r>
                  <a:rPr lang="en-US" altLang="zh-TW" sz="1200" b="1" i="0" dirty="0">
                    <a:solidFill>
                      <a:srgbClr val="FF0000"/>
                    </a:solidFill>
                    <a:latin typeface="Cambria Math"/>
                    <a:ea typeface="標楷體" panose="03000509000000000000" pitchFamily="65" charset="-120"/>
                  </a:rPr>
                  <a:t>"</a:t>
                </a:r>
                <a:r>
                  <a:rPr lang="en-US" altLang="zh-TW" sz="1200" b="1" i="0" dirty="0">
                    <a:solidFill>
                      <a:srgbClr val="FF0000"/>
                    </a:solidFill>
                    <a:latin typeface="Cambria Math"/>
                    <a:ea typeface="標楷體" panose="03000509000000000000" pitchFamily="65" charset="-120"/>
                  </a:rPr>
                  <a:t>(</a:t>
                </a:r>
                <a:r>
                  <a:rPr lang="en-US" altLang="zh-TW" sz="1200" b="1" i="0">
                    <a:solidFill>
                      <a:srgbClr val="FF0000"/>
                    </a:solidFill>
                    <a:latin typeface="Cambria Math"/>
                    <a:ea typeface="標楷體" panose="03000509000000000000" pitchFamily="65" charset="-120"/>
                  </a:rPr>
                  <a:t>" 𝐕𝐚𝐫</a:t>
                </a:r>
                <a:r>
                  <a:rPr lang="zh-TW" altLang="zh-TW" sz="1200" b="1" i="0">
                    <a:solidFill>
                      <a:srgbClr val="FF0000"/>
                    </a:solidFill>
                    <a:latin typeface="Cambria Math"/>
                    <a:ea typeface="標楷體" panose="03000509000000000000" pitchFamily="65" charset="-120"/>
                  </a:rPr>
                  <a:t>(</a:t>
                </a:r>
                <a:r>
                  <a:rPr lang="en-US" altLang="zh-TW" sz="1200" b="1" i="0">
                    <a:solidFill>
                      <a:srgbClr val="FF0000"/>
                    </a:solidFill>
                    <a:latin typeface="Cambria Math"/>
                    <a:ea typeface="標楷體" panose="03000509000000000000" pitchFamily="65" charset="-120"/>
                  </a:rPr>
                  <a:t>𝒙</a:t>
                </a:r>
                <a:r>
                  <a:rPr lang="zh-TW" altLang="zh-TW" sz="1200" b="1" i="0">
                    <a:solidFill>
                      <a:srgbClr val="FF0000"/>
                    </a:solidFill>
                    <a:latin typeface="Cambria Math"/>
                    <a:ea typeface="標楷體" panose="03000509000000000000" pitchFamily="65" charset="-120"/>
                  </a:rPr>
                  <a:t> ̅_</a:t>
                </a:r>
                <a:r>
                  <a:rPr lang="en-US" altLang="zh-TW" sz="1200" b="1" i="0">
                    <a:solidFill>
                      <a:srgbClr val="FF0000"/>
                    </a:solidFill>
                    <a:latin typeface="Cambria Math"/>
                    <a:ea typeface="標楷體" panose="03000509000000000000" pitchFamily="65" charset="-120"/>
                  </a:rPr>
                  <a:t>𝑫𝑹 )</a:t>
                </a:r>
                <a:r>
                  <a:rPr lang="en-US" altLang="zh-TW" sz="1200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sz="1200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之值</a:t>
                </a:r>
                <a:r>
                  <a:rPr lang="zh-TW" altLang="en-US" sz="12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，如何配置樣本數</a:t>
                </a:r>
                <a:r>
                  <a:rPr lang="en-US" altLang="zh-TW" sz="1200" i="0" dirty="0">
                    <a:latin typeface="Cambria Math"/>
                    <a:ea typeface="標楷體" panose="03000509000000000000" pitchFamily="65" charset="-120"/>
                  </a:rPr>
                  <a:t>𝑛^′</a:t>
                </a:r>
                <a:r>
                  <a:rPr lang="zh-TW" altLang="en-US" sz="12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</a:t>
                </a:r>
                <a:r>
                  <a:rPr lang="en-US" altLang="zh-TW" sz="1200" i="0" dirty="0">
                    <a:latin typeface="Cambria Math"/>
                    <a:ea typeface="標楷體" panose="03000509000000000000" pitchFamily="65" charset="-120"/>
                  </a:rPr>
                  <a:t>𝑛</a:t>
                </a:r>
                <a:r>
                  <a:rPr lang="zh-TW" altLang="en-US" sz="12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</a:t>
                </a:r>
                <a:r>
                  <a:rPr lang="zh-TW" altLang="en-US" sz="1200" b="1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使得調查總經費為</a:t>
                </a:r>
                <a:r>
                  <a:rPr lang="zh-TW" altLang="en-US" sz="12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最低</a:t>
                </a:r>
                <a:endParaRPr lang="en-US" altLang="zh-TW" sz="1200" b="1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1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1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34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997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準確度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什麼是準確度</a:t>
                </a:r>
                <a:r>
                  <a:rPr lang="en-US" altLang="zh-TW" dirty="0" smtClean="0"/>
                  <a:t>?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課本第</a:t>
                </a:r>
                <a:r>
                  <a:rPr lang="en-US" altLang="zh-TW" dirty="0" smtClean="0"/>
                  <a:t>348</a:t>
                </a:r>
                <a:r>
                  <a:rPr lang="zh-TW" altLang="en-US" dirty="0" smtClean="0"/>
                  <a:t>頁</a:t>
                </a: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我們利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用</a:t>
                </a:r>
                <a:r>
                  <a:rPr lang="en-US" altLang="zh-TW" sz="1200" i="0">
                    <a:latin typeface="Cambria Math"/>
                    <a:ea typeface="標楷體" panose="03000509000000000000" pitchFamily="65" charset="-120"/>
                  </a:rPr>
                  <a:t>P</a:t>
                </a:r>
                <a:r>
                  <a:rPr lang="zh-TW" altLang="zh-TW" sz="1200" i="0">
                    <a:latin typeface="Cambria Math"/>
                    <a:ea typeface="標楷體" panose="03000509000000000000" pitchFamily="65" charset="-120"/>
                  </a:rPr>
                  <a:t>(|</a:t>
                </a:r>
                <a:r>
                  <a:rPr lang="en-US" altLang="zh-TW" sz="1200" i="0">
                    <a:latin typeface="Cambria Math"/>
                    <a:ea typeface="標楷體" panose="03000509000000000000" pitchFamily="65" charset="-120"/>
                  </a:rPr>
                  <a:t>𝑥</a:t>
                </a:r>
                <a:r>
                  <a:rPr lang="zh-TW" altLang="zh-TW" sz="1200" i="0">
                    <a:latin typeface="Cambria Math"/>
                    <a:ea typeface="標楷體" panose="03000509000000000000" pitchFamily="65" charset="-120"/>
                  </a:rPr>
                  <a:t> ̅_</a:t>
                </a:r>
                <a:r>
                  <a:rPr lang="en-US" altLang="zh-TW" sz="1200" i="0">
                    <a:latin typeface="Cambria Math"/>
                    <a:ea typeface="標楷體" panose="03000509000000000000" pitchFamily="65" charset="-120"/>
                  </a:rPr>
                  <a:t>𝐷𝑅−μ</a:t>
                </a:r>
                <a:r>
                  <a:rPr lang="zh-TW" altLang="zh-TW" sz="1200" i="0">
                    <a:latin typeface="Cambria Math"/>
                    <a:ea typeface="標楷體" panose="03000509000000000000" pitchFamily="65" charset="-120"/>
                  </a:rPr>
                  <a:t>_</a:t>
                </a:r>
                <a:r>
                  <a:rPr lang="en-US" altLang="zh-TW" sz="1200" i="0">
                    <a:latin typeface="Cambria Math"/>
                    <a:ea typeface="標楷體" panose="03000509000000000000" pitchFamily="65" charset="-120"/>
                  </a:rPr>
                  <a:t>𝑥 |≤𝑑)≥1−𝛼</a:t>
                </a:r>
                <a:r>
                  <a:rPr lang="zh-TW" altLang="en-US" sz="1200" b="0" i="0" smtClean="0">
                    <a:latin typeface="Cambria Math"/>
                    <a:ea typeface="標楷體" panose="03000509000000000000" pitchFamily="65" charset="-120"/>
                  </a:rPr>
                  <a:t>的</a:t>
                </a:r>
                <a:r>
                  <a:rPr lang="en-US" altLang="zh-TW" sz="1200" b="0" i="0" smtClean="0">
                    <a:latin typeface="Cambria Math"/>
                    <a:ea typeface="標楷體" panose="03000509000000000000" pitchFamily="65" charset="-120"/>
                  </a:rPr>
                  <a:t>(𝑑,</a:t>
                </a:r>
                <a:r>
                  <a:rPr lang="en-US" altLang="zh-TW" sz="1200" i="0">
                    <a:latin typeface="Cambria Math"/>
                    <a:ea typeface="標楷體" panose="03000509000000000000" pitchFamily="65" charset="-120"/>
                  </a:rPr>
                  <a:t>1−𝛼</a:t>
                </a:r>
                <a:r>
                  <a:rPr lang="en-US" altLang="zh-TW" sz="1200" b="0" i="0" smtClean="0">
                    <a:latin typeface="Cambria Math"/>
                    <a:ea typeface="標楷體" panose="03000509000000000000" pitchFamily="65" charset="-120"/>
                  </a:rPr>
                  <a:t>)</a:t>
                </a:r>
                <a:r>
                  <a:rPr lang="en-US" altLang="zh-TW" sz="1200" b="0" i="0" dirty="0" smtClean="0">
                    <a:latin typeface="Cambria Math"/>
                    <a:ea typeface="標楷體" panose="03000509000000000000" pitchFamily="65" charset="-120"/>
                  </a:rPr>
                  <a:t>[</a:t>
                </a:r>
                <a:r>
                  <a:rPr lang="zh-TW" altLang="en-US" sz="1200" b="0" i="0" dirty="0" smtClean="0">
                    <a:latin typeface="Cambria Math"/>
                    <a:ea typeface="標楷體" panose="03000509000000000000" pitchFamily="65" charset="-120"/>
                  </a:rPr>
                  <a:t>簡稱</a:t>
                </a:r>
                <a:r>
                  <a:rPr lang="en-US" altLang="zh-TW" sz="1200" b="0" i="0" dirty="0" smtClean="0">
                    <a:latin typeface="Cambria Math"/>
                    <a:ea typeface="標楷體" panose="03000509000000000000" pitchFamily="65" charset="-120"/>
                  </a:rPr>
                  <a:t>:</a:t>
                </a:r>
                <a:r>
                  <a:rPr lang="zh-TW" altLang="en-US" sz="1200" b="0" i="0" dirty="0" smtClean="0">
                    <a:latin typeface="Cambria Math"/>
                    <a:ea typeface="標楷體" panose="03000509000000000000" pitchFamily="65" charset="-120"/>
                  </a:rPr>
                  <a:t>這條公式</a:t>
                </a:r>
                <a:r>
                  <a:rPr lang="en-US" altLang="zh-TW" sz="1200" b="0" i="0" dirty="0" smtClean="0">
                    <a:latin typeface="Cambria Math"/>
                    <a:ea typeface="標楷體" panose="03000509000000000000" pitchFamily="65" charset="-120"/>
                  </a:rPr>
                  <a:t>]</a:t>
                </a:r>
                <a:r>
                  <a:rPr lang="zh-TW" altLang="en-US" sz="1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</a:t>
                </a:r>
                <a:r>
                  <a:rPr lang="zh-TW" altLang="en-US" sz="12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準確度。</a:t>
                </a:r>
                <a:endParaRPr lang="en-US" altLang="zh-TW" sz="12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 smtClean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35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6601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因此，所取的準確度</a:t>
                </a:r>
                <a:r>
                  <a:rPr lang="en-US" altLang="zh-TW" dirty="0" smtClean="0"/>
                  <a:t>( d, 1-</a:t>
                </a:r>
                <a:r>
                  <a:rPr lang="zh-TW" altLang="en-US" i="0" smtClean="0">
                    <a:latin typeface="Cambria Math"/>
                  </a:rPr>
                  <a:t>𝛼</a:t>
                </a:r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需求滿足上式。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也就是說，準確度</a:t>
                </a:r>
                <a:r>
                  <a:rPr lang="en-US" altLang="zh-TW" dirty="0" smtClean="0"/>
                  <a:t>( d, 1-</a:t>
                </a:r>
                <a:r>
                  <a:rPr lang="zh-TW" altLang="en-US" i="0" smtClean="0">
                    <a:latin typeface="Cambria Math"/>
                  </a:rPr>
                  <a:t>𝛼</a:t>
                </a:r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不能隨意設定。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在應用時，</a:t>
                </a:r>
                <a:r>
                  <a:rPr lang="zh-TW" altLang="en-US" i="0" smtClean="0">
                    <a:latin typeface="Cambria Math"/>
                  </a:rPr>
                  <a:t>𝛼</a:t>
                </a:r>
                <a:r>
                  <a:rPr lang="en-US" altLang="zh-TW" b="0" i="0" smtClean="0">
                    <a:latin typeface="Cambria Math"/>
                  </a:rPr>
                  <a:t>𝑑^2</a:t>
                </a:r>
                <a:r>
                  <a:rPr lang="zh-TW" altLang="en-US" dirty="0" smtClean="0"/>
                  <a:t>及</a:t>
                </a:r>
                <a:r>
                  <a:rPr lang="en-US" altLang="zh-TW" sz="1200" i="0" smtClean="0">
                    <a:latin typeface="Cambria Math"/>
                  </a:rPr>
                  <a:t>Var</a:t>
                </a:r>
                <a:r>
                  <a:rPr lang="zh-TW" altLang="zh-TW" sz="1200" i="0">
                    <a:latin typeface="Cambria Math"/>
                  </a:rPr>
                  <a:t>(</a:t>
                </a:r>
                <a:r>
                  <a:rPr lang="en-US" altLang="zh-TW" sz="1200" i="0">
                    <a:latin typeface="Cambria Math"/>
                  </a:rPr>
                  <a:t>𝑥</a:t>
                </a:r>
                <a:r>
                  <a:rPr lang="zh-TW" altLang="zh-TW" sz="1200" i="0">
                    <a:latin typeface="Cambria Math"/>
                  </a:rPr>
                  <a:t> ̅_</a:t>
                </a:r>
                <a:r>
                  <a:rPr lang="en-US" altLang="zh-TW" sz="1200" i="0">
                    <a:latin typeface="Cambria Math"/>
                  </a:rPr>
                  <a:t>𝐷𝑅 )</a:t>
                </a:r>
                <a:r>
                  <a:rPr lang="zh-TW" altLang="en-US" dirty="0" smtClean="0"/>
                  <a:t>的下界值的估計值皆為下面這個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36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8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b="1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我們來看一個範例，剛剛剛講的</a:t>
                </a:r>
                <a:endParaRPr lang="en-US" altLang="zh-TW" dirty="0" smtClean="0"/>
              </a:p>
              <a:p>
                <a:endParaRPr lang="en-US" altLang="zh-TW" dirty="0" smtClean="0"/>
              </a:p>
              <a:p>
                <a:pPr/>
                <a:r>
                  <a:rPr lang="zh-TW" altLang="en-US" i="0">
                    <a:latin typeface="Cambria Math"/>
                    <a:ea typeface="標楷體" panose="03000509000000000000" pitchFamily="65" charset="-120"/>
                  </a:rPr>
                  <a:t>𝑆</a:t>
                </a:r>
                <a:r>
                  <a:rPr lang="zh-TW" altLang="zh-TW" i="0" smtClean="0">
                    <a:latin typeface="Cambria Math"/>
                    <a:ea typeface="標楷體" panose="03000509000000000000" pitchFamily="65" charset="-120"/>
                  </a:rPr>
                  <a:t>^</a:t>
                </a:r>
                <a:r>
                  <a:rPr lang="en-US" altLang="zh-TW" i="0">
                    <a:latin typeface="Cambria Math"/>
                    <a:ea typeface="標楷體" panose="03000509000000000000" pitchFamily="65" charset="-120"/>
                  </a:rPr>
                  <a:t>2</a:t>
                </a:r>
                <a:r>
                  <a:rPr lang="zh-TW" altLang="en-US" b="0" i="0" smtClean="0">
                    <a:latin typeface="Cambria Math"/>
                    <a:ea typeface="標楷體" panose="03000509000000000000" pitchFamily="65" charset="-120"/>
                  </a:rPr>
                  <a:t>   </a:t>
                </a:r>
                <a:r>
                  <a:rPr lang="en-US" altLang="zh-TW" b="0" i="0" smtClean="0">
                    <a:latin typeface="Cambria Math"/>
                    <a:ea typeface="標楷體" panose="03000509000000000000" pitchFamily="65" charset="-120"/>
                  </a:rPr>
                  <a:t>=</a:t>
                </a:r>
                <a:r>
                  <a:rPr lang="zh-TW" altLang="en-US" b="0" i="0" smtClean="0">
                    <a:latin typeface="Cambria Math"/>
                    <a:ea typeface="標楷體" panose="03000509000000000000" pitchFamily="65" charset="-120"/>
                  </a:rPr>
                  <a:t>小樣本變異數</a:t>
                </a:r>
                <a:r>
                  <a:rPr lang="en-US" altLang="zh-TW" b="0" i="0" smtClean="0">
                    <a:latin typeface="Cambria Math"/>
                    <a:ea typeface="標楷體" panose="03000509000000000000" pitchFamily="65" charset="-120"/>
                  </a:rPr>
                  <a:t>(</a:t>
                </a:r>
                <a:r>
                  <a:rPr lang="zh-TW" altLang="en-US" b="0" i="0" smtClean="0">
                    <a:latin typeface="Cambria Math"/>
                    <a:ea typeface="標楷體" panose="03000509000000000000" pitchFamily="65" charset="-120"/>
                  </a:rPr>
                  <a:t>準確的</a:t>
                </a:r>
                <a:r>
                  <a:rPr lang="en-US" altLang="zh-TW" b="0" i="0" smtClean="0">
                    <a:latin typeface="Cambria Math"/>
                    <a:ea typeface="標楷體" panose="03000509000000000000" pitchFamily="65" charset="-120"/>
                  </a:rPr>
                  <a:t>)</a:t>
                </a:r>
                <a:endParaRPr lang="en-US" altLang="zh-TW" b="0" dirty="0" smtClean="0">
                  <a:ea typeface="標楷體" panose="03000509000000000000" pitchFamily="65" charset="-120"/>
                </a:endParaRPr>
              </a:p>
              <a:p>
                <a:pPr/>
                <a:r>
                  <a:rPr lang="zh-TW" altLang="zh-TW" i="0" smtClean="0">
                    <a:latin typeface="Cambria Math"/>
                    <a:ea typeface="標楷體" panose="03000509000000000000" pitchFamily="65" charset="-120"/>
                  </a:rPr>
                  <a:t>〖</a:t>
                </a:r>
                <a:r>
                  <a:rPr lang="zh-TW" altLang="en-US" i="0">
                    <a:latin typeface="Cambria Math"/>
                    <a:ea typeface="標楷體" panose="03000509000000000000" pitchFamily="65" charset="-120"/>
                  </a:rPr>
                  <a:t>𝑆</a:t>
                </a:r>
                <a:r>
                  <a:rPr lang="zh-TW" altLang="zh-TW" i="0">
                    <a:latin typeface="Cambria Math"/>
                    <a:ea typeface="標楷體" panose="03000509000000000000" pitchFamily="65" charset="-120"/>
                  </a:rPr>
                  <a:t>_</a:t>
                </a:r>
                <a:r>
                  <a:rPr lang="en-US" altLang="zh-TW" i="0">
                    <a:latin typeface="Cambria Math"/>
                    <a:ea typeface="標楷體" panose="03000509000000000000" pitchFamily="65" charset="-120"/>
                  </a:rPr>
                  <a:t>𝑅</a:t>
                </a:r>
                <a:r>
                  <a:rPr lang="zh-TW" altLang="zh-TW" i="0" smtClean="0">
                    <a:latin typeface="Cambria Math"/>
                    <a:ea typeface="標楷體" panose="03000509000000000000" pitchFamily="65" charset="-120"/>
                  </a:rPr>
                  <a:t>〗^</a:t>
                </a:r>
                <a:r>
                  <a:rPr lang="en-US" altLang="zh-TW" i="0">
                    <a:latin typeface="Cambria Math"/>
                    <a:ea typeface="標楷體" panose="03000509000000000000" pitchFamily="65" charset="-120"/>
                  </a:rPr>
                  <a:t>2</a:t>
                </a:r>
                <a:r>
                  <a:rPr lang="en-US" altLang="zh-TW" b="0" i="0" smtClean="0">
                    <a:latin typeface="Cambria Math"/>
                    <a:ea typeface="標楷體" panose="03000509000000000000" pitchFamily="65" charset="-120"/>
                  </a:rPr>
                  <a:t>=</a:t>
                </a:r>
                <a:r>
                  <a:rPr lang="zh-TW" altLang="en-US" b="0" i="0" smtClean="0">
                    <a:latin typeface="Cambria Math"/>
                    <a:ea typeface="標楷體" panose="03000509000000000000" pitchFamily="65" charset="-120"/>
                  </a:rPr>
                  <a:t>母體變異數</a:t>
                </a:r>
                <a:r>
                  <a:rPr lang="zh-TW" altLang="en-US" dirty="0" smtClean="0"/>
                  <a:t>的估計值  </a:t>
                </a:r>
                <a:endParaRPr lang="en-US" altLang="zh-TW" dirty="0" smtClean="0"/>
              </a:p>
              <a:p>
                <a:pPr/>
                <a:endParaRPr lang="en-US" altLang="zh-TW" dirty="0" smtClean="0"/>
              </a:p>
              <a:p>
                <a:pPr/>
                <a:r>
                  <a:rPr lang="zh-TW" altLang="en-US" dirty="0" smtClean="0"/>
                  <a:t>用小樣本變異數來估計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替代</a:t>
                </a:r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母體變異數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37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32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b="1" dirty="0" smtClean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課本第</a:t>
                </a:r>
                <a:r>
                  <a:rPr lang="en-US" altLang="zh-TW" dirty="0" smtClean="0"/>
                  <a:t>349</a:t>
                </a:r>
                <a:r>
                  <a:rPr lang="zh-TW" altLang="en-US" dirty="0" smtClean="0"/>
                  <a:t>頁</a:t>
                </a: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情況</a:t>
                </a:r>
                <a:r>
                  <a:rPr lang="en-US" altLang="zh-TW" dirty="0" smtClean="0"/>
                  <a:t>3</a:t>
                </a:r>
                <a:r>
                  <a:rPr lang="zh-TW" altLang="en-US" dirty="0" smtClean="0"/>
                  <a:t>，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給定大樣本數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en-US" altLang="zh-TW" i="0" dirty="0">
                    <a:solidFill>
                      <a:srgbClr val="FF0000"/>
                    </a:solidFill>
                    <a:latin typeface="Cambria Math"/>
                    <a:ea typeface="標楷體" panose="03000509000000000000" pitchFamily="65" charset="-120"/>
                  </a:rPr>
                  <a:t>𝑛^′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及要求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準確度是已知的情況之下，</a:t>
                </a:r>
                <a:r>
                  <a:rPr lang="zh-TW" altLang="en-US" dirty="0" smtClean="0">
                    <a:latin typeface="+mn-lt"/>
                    <a:ea typeface="+mn-ea"/>
                  </a:rPr>
                  <a:t>需要</a:t>
                </a:r>
                <a:r>
                  <a:rPr lang="zh-TW" altLang="en-US" dirty="0" smtClean="0"/>
                  <a:t>小樣本數是多少</a:t>
                </a:r>
                <a:r>
                  <a:rPr lang="en-US" altLang="zh-TW" dirty="0" smtClean="0"/>
                  <a:t>?</a:t>
                </a:r>
                <a:r>
                  <a:rPr lang="zh-TW" altLang="en-US" dirty="0" smtClean="0"/>
                  <a:t>需要計算。</a:t>
                </a: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zh-TW" sz="1200" i="0" smtClean="0">
                    <a:latin typeface="Cambria Math"/>
                  </a:rPr>
                  <a:t>〖</a:t>
                </a:r>
                <a:r>
                  <a:rPr lang="en-US" altLang="zh-TW" sz="1200" i="0">
                    <a:latin typeface="Cambria Math"/>
                  </a:rPr>
                  <a:t>𝜎</a:t>
                </a:r>
                <a:r>
                  <a:rPr lang="zh-TW" altLang="zh-TW" sz="1200" i="0">
                    <a:latin typeface="Cambria Math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𝑅</a:t>
                </a:r>
                <a:r>
                  <a:rPr lang="zh-TW" altLang="zh-TW" sz="1200" i="0" smtClean="0">
                    <a:latin typeface="Cambria Math"/>
                  </a:rPr>
                  <a:t>〗^</a:t>
                </a:r>
                <a:r>
                  <a:rPr lang="en-US" altLang="zh-TW" sz="1200" i="0">
                    <a:latin typeface="Cambria Math"/>
                  </a:rPr>
                  <a:t>2</a:t>
                </a:r>
                <a:r>
                  <a:rPr lang="zh-TW" altLang="en-US" dirty="0" smtClean="0"/>
                  <a:t>   </a:t>
                </a:r>
                <a:r>
                  <a:rPr lang="en-US" altLang="zh-TW" dirty="0" smtClean="0"/>
                  <a:t>=</a:t>
                </a:r>
                <a:r>
                  <a:rPr lang="zh-TW" altLang="en-US" dirty="0" smtClean="0"/>
                  <a:t>母體</a:t>
                </a: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n1’</a:t>
                </a:r>
                <a:r>
                  <a:rPr lang="zh-TW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=</a:t>
                </a:r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大樣本數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大</a:t>
                </a:r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</a:t>
                </a:r>
                <a:r>
                  <a:rPr lang="zh-TW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</a:t>
                </a:r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=2</a:t>
                </a:r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萬戶 </a:t>
                </a: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zh-TW" sz="1200" i="0" smtClean="0">
                    <a:latin typeface="Cambria Math"/>
                  </a:rPr>
                  <a:t>〖</a:t>
                </a:r>
                <a:r>
                  <a:rPr lang="en-US" altLang="zh-TW" sz="1200" i="0">
                    <a:latin typeface="Cambria Math"/>
                  </a:rPr>
                  <a:t>(𝐸</a:t>
                </a:r>
                <a:r>
                  <a:rPr lang="zh-TW" altLang="zh-TW" sz="1200" i="0">
                    <a:latin typeface="Cambria Math"/>
                  </a:rPr>
                  <a:t>(</a:t>
                </a:r>
                <a:r>
                  <a:rPr lang="en-US" altLang="zh-TW" sz="1200" i="0">
                    <a:latin typeface="Cambria Math"/>
                  </a:rPr>
                  <a:t>𝑥</a:t>
                </a:r>
                <a:r>
                  <a:rPr lang="zh-TW" altLang="zh-TW" sz="1200" i="0">
                    <a:latin typeface="Cambria Math"/>
                  </a:rPr>
                  <a:t> ̅_</a:t>
                </a:r>
                <a:r>
                  <a:rPr lang="en-US" altLang="zh-TW" sz="1200" i="0">
                    <a:latin typeface="Cambria Math"/>
                  </a:rPr>
                  <a:t>𝐷𝑅 )−μ</a:t>
                </a:r>
                <a:r>
                  <a:rPr lang="zh-TW" altLang="zh-TW" sz="1200" i="0">
                    <a:latin typeface="Cambria Math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𝑥)</a:t>
                </a:r>
                <a:r>
                  <a:rPr lang="zh-TW" altLang="zh-TW" sz="1200" i="0" smtClean="0">
                    <a:latin typeface="Cambria Math"/>
                  </a:rPr>
                  <a:t>〗^</a:t>
                </a:r>
                <a:r>
                  <a:rPr lang="en-US" altLang="zh-TW" sz="1200" i="0">
                    <a:latin typeface="Cambria Math"/>
                  </a:rPr>
                  <a:t>2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y</a:t>
                </a:r>
                <a:r>
                  <a:rPr lang="zh-TW" altLang="en-US" dirty="0" smtClean="0"/>
                  <a:t>度量的平均</a:t>
                </a: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38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21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b="1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接下來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已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知先抽出樣本數為</a:t>
                </a:r>
                <a:r>
                  <a:rPr lang="en-US" altLang="zh-TW" sz="1200" i="0">
                    <a:latin typeface="Cambria Math"/>
                  </a:rPr>
                  <a:t>𝑛</a:t>
                </a:r>
                <a:r>
                  <a:rPr lang="zh-TW" altLang="zh-TW" sz="1200" i="0">
                    <a:latin typeface="Cambria Math"/>
                  </a:rPr>
                  <a:t>^</a:t>
                </a:r>
                <a:r>
                  <a:rPr lang="en-US" altLang="zh-TW" sz="1200" i="0">
                    <a:latin typeface="Cambria Math"/>
                  </a:rPr>
                  <a:t>′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的大樣本，則在要求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準確度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en-US" altLang="zh-TW" i="0" smtClean="0">
                    <a:solidFill>
                      <a:srgbClr val="FF0000"/>
                    </a:solidFill>
                    <a:latin typeface="Cambria Math"/>
                  </a:rPr>
                  <a:t>P</a:t>
                </a:r>
                <a:r>
                  <a:rPr lang="zh-TW" altLang="zh-TW" i="0">
                    <a:solidFill>
                      <a:srgbClr val="FF0000"/>
                    </a:solidFill>
                    <a:latin typeface="Cambria Math"/>
                  </a:rPr>
                  <a:t>(|</a:t>
                </a:r>
                <a:r>
                  <a:rPr lang="en-US" altLang="zh-TW" i="0">
                    <a:solidFill>
                      <a:srgbClr val="FF0000"/>
                    </a:solidFill>
                    <a:latin typeface="Cambria Math"/>
                  </a:rPr>
                  <a:t>𝑥</a:t>
                </a:r>
                <a:r>
                  <a:rPr lang="zh-TW" altLang="zh-TW" i="0">
                    <a:solidFill>
                      <a:srgbClr val="FF0000"/>
                    </a:solidFill>
                    <a:latin typeface="Cambria Math"/>
                  </a:rPr>
                  <a:t> ̅_</a:t>
                </a:r>
                <a:r>
                  <a:rPr lang="en-US" altLang="zh-TW" i="0">
                    <a:solidFill>
                      <a:srgbClr val="FF0000"/>
                    </a:solidFill>
                    <a:latin typeface="Cambria Math"/>
                  </a:rPr>
                  <a:t>𝐷𝑅−μ</a:t>
                </a:r>
                <a:r>
                  <a:rPr lang="zh-TW" altLang="zh-TW" i="0">
                    <a:solidFill>
                      <a:srgbClr val="FF0000"/>
                    </a:solidFill>
                    <a:latin typeface="Cambria Math"/>
                  </a:rPr>
                  <a:t>_</a:t>
                </a:r>
                <a:r>
                  <a:rPr lang="en-US" altLang="zh-TW" i="0">
                    <a:solidFill>
                      <a:srgbClr val="FF0000"/>
                    </a:solidFill>
                    <a:latin typeface="Cambria Math"/>
                  </a:rPr>
                  <a:t>𝑥 |≤𝑑)≥1−𝛼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之下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，需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有的小樣本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數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39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419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i="0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翻開課本第</a:t>
                </a:r>
                <a:r>
                  <a:rPr lang="en-US" altLang="zh-TW" dirty="0" smtClean="0"/>
                  <a:t>350</a:t>
                </a:r>
                <a:r>
                  <a:rPr lang="zh-TW" altLang="en-US" dirty="0" smtClean="0"/>
                  <a:t>頁</a:t>
                </a: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zh-TW" sz="1200" i="0" smtClean="0">
                    <a:latin typeface="Cambria Math"/>
                  </a:rPr>
                  <a:t>〖</a:t>
                </a:r>
                <a:r>
                  <a:rPr lang="zh-TW" altLang="en-US" sz="1200" i="0">
                    <a:latin typeface="Cambria Math"/>
                  </a:rPr>
                  <a:t>S</a:t>
                </a:r>
                <a:r>
                  <a:rPr lang="zh-TW" altLang="zh-TW" sz="1200" i="0">
                    <a:latin typeface="Cambria Math"/>
                  </a:rPr>
                  <a:t>_</a:t>
                </a:r>
                <a:r>
                  <a:rPr lang="en-US" altLang="zh-TW" sz="1200" i="0">
                    <a:latin typeface="Cambria Math"/>
                  </a:rPr>
                  <a:t>R</a:t>
                </a:r>
                <a:r>
                  <a:rPr lang="zh-TW" altLang="zh-TW" sz="1200" i="0" smtClean="0">
                    <a:latin typeface="Cambria Math"/>
                  </a:rPr>
                  <a:t>〗^</a:t>
                </a:r>
                <a:r>
                  <a:rPr lang="en-US" altLang="zh-TW" sz="1200" i="0">
                    <a:latin typeface="Cambria Math"/>
                  </a:rPr>
                  <a:t>2</a:t>
                </a:r>
                <a:r>
                  <a:rPr lang="zh-TW" altLang="en-US" sz="1200" i="0" smtClean="0">
                    <a:latin typeface="Cambria Math"/>
                  </a:rPr>
                  <a:t> 是什麼</a:t>
                </a:r>
                <a:endParaRPr lang="en-US" altLang="zh-TW" sz="1200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i="0" dirty="0" smtClean="0"/>
                  <a:t>題目是不是已經</a:t>
                </a:r>
                <a:r>
                  <a:rPr lang="zh-TW" altLang="en-US" sz="12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</a:t>
                </a:r>
                <a:r>
                  <a:rPr lang="en-US" altLang="zh-TW" sz="1200" b="1" i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Cambria Math"/>
                    <a:ea typeface="標楷體" panose="03000509000000000000" pitchFamily="65" charset="-120"/>
                  </a:rPr>
                  <a:t>𝟏−𝛂</a:t>
                </a:r>
                <a:r>
                  <a:rPr lang="zh-TW" altLang="en-US" sz="12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＝</a:t>
                </a:r>
                <a:r>
                  <a:rPr lang="en-US" altLang="zh-TW" sz="12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0.95</a:t>
                </a:r>
                <a:r>
                  <a:rPr lang="zh-TW" altLang="en-US" sz="12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、</a:t>
                </a:r>
                <a:r>
                  <a:rPr lang="en-US" altLang="zh-TW" sz="1200" b="1" i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Cambria Math"/>
                    <a:ea typeface="標楷體" panose="03000509000000000000" pitchFamily="65" charset="-120"/>
                  </a:rPr>
                  <a:t>𝒅</a:t>
                </a:r>
                <a:r>
                  <a:rPr lang="zh-TW" altLang="en-US" sz="12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＝</a:t>
                </a:r>
                <a:r>
                  <a:rPr lang="en-US" altLang="zh-TW" sz="12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0.3</a:t>
                </a:r>
                <a:endParaRPr lang="zh-TW" altLang="en-US" i="0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 smtClean="0">
                <a:solidFill>
                  <a:prstClr val="black"/>
                </a:solidFill>
              </a:rPr>
              <a:pPr/>
              <a:t>40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763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接下來我們要獎比率估計問題的準確度。請翻開</a:t>
                </a:r>
                <a:r>
                  <a:rPr lang="zh-TW" altLang="en-US" dirty="0" smtClean="0"/>
                  <a:t>課本第</a:t>
                </a:r>
                <a:r>
                  <a:rPr lang="en-US" altLang="zh-TW" dirty="0" smtClean="0"/>
                  <a:t>351</a:t>
                </a:r>
                <a:r>
                  <a:rPr lang="zh-TW" altLang="en-US" dirty="0" smtClean="0"/>
                  <a:t>頁。</a:t>
                </a:r>
                <a:endParaRPr lang="en-US" altLang="zh-TW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你看又是一樣道理。因為母體變異數難以去計算或計算成本高，所以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我們需要用樣本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變異數來取代母體變異數。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唯一不一樣就是這邊這次多了</a:t>
                </a:r>
                <a:r>
                  <a:rPr lang="en-US" altLang="zh-TW" sz="1200" i="0">
                    <a:solidFill>
                      <a:srgbClr val="FF0000"/>
                    </a:solidFill>
                    <a:latin typeface="Cambria Math"/>
                  </a:rPr>
                  <a:t>1</a:t>
                </a:r>
                <a:r>
                  <a:rPr lang="zh-TW" altLang="zh-TW" sz="1200" i="0" smtClean="0">
                    <a:solidFill>
                      <a:srgbClr val="FF0000"/>
                    </a:solidFill>
                    <a:latin typeface="Cambria Math"/>
                  </a:rPr>
                  <a:t>/</a:t>
                </a:r>
                <a:r>
                  <a:rPr lang="en-US" altLang="zh-TW" sz="1200" i="0">
                    <a:solidFill>
                      <a:srgbClr val="FF0000"/>
                    </a:solidFill>
                    <a:latin typeface="Cambria Math"/>
                  </a:rPr>
                  <a:t>𝑛</a:t>
                </a:r>
                <a:r>
                  <a:rPr lang="zh-TW" altLang="zh-TW" sz="1200" i="0">
                    <a:solidFill>
                      <a:srgbClr val="FF0000"/>
                    </a:solidFill>
                    <a:latin typeface="Cambria Math"/>
                  </a:rPr>
                  <a:t> 〖</a:t>
                </a:r>
                <a:r>
                  <a:rPr lang="en-US" altLang="zh-TW" sz="1200" i="0">
                    <a:solidFill>
                      <a:srgbClr val="FF0000"/>
                    </a:solidFill>
                    <a:latin typeface="Cambria Math"/>
                  </a:rPr>
                  <a:t>𝑆</a:t>
                </a:r>
                <a:r>
                  <a:rPr lang="zh-TW" altLang="zh-TW" sz="1200" i="0">
                    <a:solidFill>
                      <a:srgbClr val="FF0000"/>
                    </a:solidFill>
                    <a:latin typeface="Cambria Math"/>
                  </a:rPr>
                  <a:t>_</a:t>
                </a:r>
                <a:r>
                  <a:rPr lang="en-US" altLang="zh-TW" sz="1200" i="0">
                    <a:solidFill>
                      <a:srgbClr val="FF0000"/>
                    </a:solidFill>
                    <a:latin typeface="Cambria Math"/>
                  </a:rPr>
                  <a:t>𝑅</a:t>
                </a:r>
                <a:r>
                  <a:rPr lang="zh-TW" altLang="zh-TW" sz="1200" i="0">
                    <a:solidFill>
                      <a:srgbClr val="FF0000"/>
                    </a:solidFill>
                    <a:latin typeface="Cambria Math"/>
                  </a:rPr>
                  <a:t>〗^</a:t>
                </a:r>
                <a:r>
                  <a:rPr lang="en-US" altLang="zh-TW" sz="1200" i="0">
                    <a:solidFill>
                      <a:srgbClr val="FF0000"/>
                    </a:solidFill>
                    <a:latin typeface="Cambria Math"/>
                  </a:rPr>
                  <a:t>2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這個。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41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65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>
              <a:latin typeface="標楷體"/>
              <a:ea typeface="標楷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602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42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4056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由例 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9.1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的樣本資料，</a:t>
                </a:r>
                <a:r>
                  <a:rPr lang="zh-TW" altLang="zh-TW" sz="1100" dirty="0">
                    <a:ea typeface="標楷體" panose="03000509000000000000" pitchFamily="65" charset="-120"/>
                  </a:rPr>
                  <a:t> </a:t>
                </a:r>
                <a:r>
                  <a:rPr lang="en-US" altLang="zh-TW" sz="1100" b="0" i="0" smtClean="0">
                    <a:latin typeface="Cambria Math"/>
                    <a:ea typeface="標楷體" panose="03000509000000000000" pitchFamily="65" charset="-120"/>
                  </a:rPr>
                  <a:t>𝑥 ̅_𝐷𝑅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</a:t>
                </a:r>
                <a:r>
                  <a:rPr lang="en-US" altLang="zh-TW" sz="1200" b="0" i="0" dirty="0" smtClean="0">
                    <a:latin typeface="Cambria Math"/>
                    <a:ea typeface="標楷體" panose="03000509000000000000" pitchFamily="65" charset="-120"/>
                  </a:rPr>
                  <a:t>𝑦 ̅_𝐿 𝑅 ̂ </a:t>
                </a:r>
                <a:r>
                  <a:rPr lang="en-US" altLang="zh-TW" sz="1200" i="0" dirty="0" smtClean="0">
                    <a:latin typeface="Cambria Math"/>
                    <a:ea typeface="標楷體" panose="03000509000000000000" pitchFamily="65" charset="-120"/>
                  </a:rPr>
                  <a:t> 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(0.452)(12.45)=5.63(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公噸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/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戶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為母體平均數的估計值。以的值</a:t>
                </a:r>
                <a:r>
                  <a:rPr lang="zh-TW" altLang="en-US" sz="12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評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準確度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。</a:t>
                </a:r>
                <a:endPara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/>
                </a:r>
                <a:b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</a:b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(1)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給定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1-</a:t>
                </a:r>
                <a:r>
                  <a:rPr lang="zh-TW" altLang="en-US" sz="1200" i="0" smtClean="0">
                    <a:latin typeface="Cambria Math"/>
                    <a:ea typeface="標楷體" panose="03000509000000000000" pitchFamily="65" charset="-120"/>
                  </a:rPr>
                  <a:t>𝛼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=0.90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時，則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的估計為</a:t>
                </a:r>
                <a:endPara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 smtClean="0">
                <a:solidFill>
                  <a:prstClr val="black"/>
                </a:solidFill>
              </a:rPr>
              <a:pPr/>
              <a:t>43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92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給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定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d=0.2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時，則</a:t>
                </a:r>
                <a:r>
                  <a:rPr lang="en-US" altLang="zh-TW" sz="12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1-</a:t>
                </a:r>
                <a:r>
                  <a:rPr lang="zh-TW" altLang="en-US" sz="1200" i="0">
                    <a:latin typeface="Cambria Math"/>
                    <a:ea typeface="標楷體" panose="03000509000000000000" pitchFamily="65" charset="-120"/>
                  </a:rPr>
                  <a:t>𝛼</a:t>
                </a:r>
                <a:r>
                  <a:rPr lang="zh-TW" altLang="en-US" sz="1200" i="0" smtClean="0">
                    <a:latin typeface="Cambria Math"/>
                    <a:ea typeface="標楷體" panose="03000509000000000000" pitchFamily="65" charset="-120"/>
                  </a:rPr>
                  <a:t>的估計值為</a:t>
                </a:r>
                <a:endPara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 smtClean="0">
                <a:solidFill>
                  <a:prstClr val="black"/>
                </a:solidFill>
              </a:rPr>
              <a:pPr/>
              <a:t>44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3305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45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098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最後我要叫紹事後分層抽樣。</a:t>
                </a: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我們分兩種情況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: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第一種情況，現在我們假設已經抽出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20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個小樣本了，但我們發現不夠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5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個，所以我們要進行第一次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補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抽，那怎麼補抽呢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?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就是直接從這個大樣本裡面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(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也就是原試查層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進行補抽的動作，而抽出來我們就稱作為</a:t>
                </a:r>
                <a:r>
                  <a:rPr lang="en-US" altLang="zh-TW" i="0" smtClean="0">
                    <a:solidFill>
                      <a:prstClr val="black"/>
                    </a:solidFill>
                    <a:latin typeface="Cambria Math"/>
                  </a:rPr>
                  <a:t>〖</a:t>
                </a:r>
                <a:r>
                  <a:rPr lang="zh-TW" altLang="en-US" i="0">
                    <a:solidFill>
                      <a:prstClr val="black"/>
                    </a:solidFill>
                    <a:latin typeface="Cambria Math"/>
                  </a:rPr>
                  <a:t>  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/>
                  </a:rPr>
                  <a:t>𝑛</a:t>
                </a:r>
                <a:r>
                  <a:rPr lang="en-US" altLang="zh-TW" i="0" smtClean="0">
                    <a:solidFill>
                      <a:prstClr val="black"/>
                    </a:solidFill>
                    <a:latin typeface="Cambria Math"/>
                  </a:rPr>
                  <a:t>〗_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/>
                  </a:rPr>
                  <a:t>𝑏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。</a:t>
                </a: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第二種情況，一樣，現在我們假設已經抽出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20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個小樣本了，但我們發現不夠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15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個，並假設在</a:t>
                </a:r>
                <a:r>
                  <a:rPr lang="en-US" altLang="zh-TW" i="0" smtClean="0">
                    <a:solidFill>
                      <a:prstClr val="black"/>
                    </a:solidFill>
                    <a:latin typeface="Cambria Math"/>
                  </a:rPr>
                  <a:t>〖</a:t>
                </a:r>
                <a:r>
                  <a:rPr lang="zh-TW" altLang="en-US" i="0">
                    <a:solidFill>
                      <a:prstClr val="black"/>
                    </a:solidFill>
                    <a:latin typeface="Cambria Math"/>
                  </a:rPr>
                  <a:t>  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/>
                  </a:rPr>
                  <a:t>𝑛</a:t>
                </a:r>
                <a:r>
                  <a:rPr lang="en-US" altLang="zh-TW" i="0" smtClean="0">
                    <a:solidFill>
                      <a:prstClr val="black"/>
                    </a:solidFill>
                    <a:latin typeface="Cambria Math"/>
                  </a:rPr>
                  <a:t>〗_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/>
                  </a:rPr>
                  <a:t>𝑏</a:t>
                </a:r>
                <a:r>
                  <a:rPr lang="zh-TW" altLang="en-US" i="0" smtClean="0">
                    <a:solidFill>
                      <a:prstClr val="black"/>
                    </a:solidFill>
                    <a:latin typeface="Cambria Math"/>
                  </a:rPr>
                  <a:t> 只能抽取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/>
                  </a:rPr>
                  <a:t>5</a:t>
                </a:r>
                <a:r>
                  <a:rPr lang="zh-TW" altLang="en-US" i="0">
                    <a:solidFill>
                      <a:prstClr val="black"/>
                    </a:solidFill>
                    <a:latin typeface="Cambria Math"/>
                  </a:rPr>
                  <a:t>個</a:t>
                </a:r>
                <a:r>
                  <a:rPr lang="zh-TW" altLang="en-US" b="0" i="0" smtClean="0">
                    <a:solidFill>
                      <a:prstClr val="black"/>
                    </a:solidFill>
                    <a:latin typeface="Cambria Math"/>
                  </a:rPr>
                  <a:t>，所以剩下</a:t>
                </a:r>
                <a:r>
                  <a:rPr lang="en-US" altLang="zh-TW" b="0" i="0" smtClean="0">
                    <a:solidFill>
                      <a:prstClr val="black"/>
                    </a:solidFill>
                    <a:latin typeface="Cambria Math"/>
                  </a:rPr>
                  <a:t>10</a:t>
                </a:r>
                <a:r>
                  <a:rPr lang="zh-TW" altLang="en-US" b="0" i="0" smtClean="0">
                    <a:solidFill>
                      <a:prstClr val="black"/>
                    </a:solidFill>
                    <a:latin typeface="Cambria Math"/>
                  </a:rPr>
                  <a:t>個就是要進行第二次補抽。</a:t>
                </a:r>
                <a:endParaRPr lang="en-US" altLang="zh-TW" b="0" i="0" dirty="0" smtClean="0">
                  <a:solidFill>
                    <a:prstClr val="black"/>
                  </a:solidFill>
                  <a:latin typeface="+mn-lt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怎麼抽呢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?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就是從母體裡面這個橢圓進行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第二次補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抽，而這個抽取的動作就是我們的事後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分層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，而在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事後分層裡面再補抽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不夠那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10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個，就是指我們的</a:t>
                </a:r>
                <a:r>
                  <a:rPr lang="en-US" altLang="zh-TW" sz="1200" b="0" i="0" u="none" strike="noStrike" cap="none" dirty="0" err="1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na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。</a:t>
                </a: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那這個補抽是有一個比例的，那這個比例是多少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??(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問老師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。</a:t>
                </a: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n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=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配置後的小樣本數</a:t>
                </a: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n1=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視察的小樣本數</a:t>
                </a: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萬戶 大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N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，進行第一次抽樣，我的大樣本數是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5850n1’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，然後再從大樣本數抽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90</a:t>
                </a:r>
                <a:r>
                  <a:rPr lang="zh-TW" altLang="en-US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戶 </a:t>
                </a:r>
                <a:r>
                  <a:rPr lang="en-US" altLang="zh-TW" sz="1200" b="0" i="0" u="none" strike="noStrike" cap="none" dirty="0" smtClean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n1</a:t>
                </a:r>
                <a:endParaRPr lang="en-US" altLang="zh-TW" sz="1200" b="0" i="0" u="none" strike="noStrike" cap="none" dirty="0" smtClean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46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1763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None/>
            </a:pPr>
            <a:endParaRPr lang="zh-TW" altLang="en-US"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47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632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48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0263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49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098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77211515-20D3-45C1-BB93-E72576F58DE9}" type="datetime1">
              <a:rPr lang="zh-CN" altLang="en-US">
                <a:solidFill>
                  <a:prstClr val="black"/>
                </a:solidFill>
              </a:rPr>
              <a:pPr/>
              <a:t>2017/12/18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435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D66ABE56-F1F9-45F8-A374-59283CF961D4}" type="slidenum">
              <a:rPr lang="zh-CN" altLang="en-US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4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144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56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890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7385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53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ED-7B2C-4FD6-99CC-1B177B058590}" type="slidenum">
              <a:rPr lang="zh-TW" altLang="en-US">
                <a:solidFill>
                  <a:prstClr val="black"/>
                </a:solidFill>
              </a:rPr>
              <a:pPr/>
              <a:t>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2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53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725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3C4A1-AE1A-4680-B15D-165A2700E1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37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6EC8E-F037-4F63-9516-3E0B4039AC9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00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5925-595F-4491-B85F-E1C0C23A165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34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900F-E6A7-4091-B8D5-0156C7EC52B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521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18F14-663F-4F50-AC22-397D3807B3B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97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3238E-5C3D-4407-BA73-430371920F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76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86004-18C9-48B2-B8FE-78875200CE7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573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D099C-7D84-4114-825B-4C005D166C3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71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665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7B567-3B23-41F3-8097-1B04234E78E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69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722B-E027-40B3-821E-43D3970904C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278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53AD-4813-4B16-8B99-BC7DF928EBF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88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5257801"/>
            <a:ext cx="7696200" cy="7842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ea typeface="微软雅黑" pitchFamily="34" charset="-122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6096000"/>
            <a:ext cx="5943600" cy="4572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ea typeface="微软雅黑" pitchFamily="34" charset="-122"/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4242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4788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81251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90600" y="1371600"/>
            <a:ext cx="3581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581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4297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004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708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1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7380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569088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6973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5764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477000" y="609600"/>
            <a:ext cx="1828800" cy="5029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90600" y="609600"/>
            <a:ext cx="5334000" cy="5029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638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815525" y="2655767"/>
            <a:ext cx="5585400" cy="1546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 b="0"/>
            </a:lvl1pPr>
            <a:lvl2pPr lvl="1">
              <a:spcBef>
                <a:spcPts val="0"/>
              </a:spcBef>
              <a:buSzPct val="100000"/>
              <a:defRPr sz="6000" b="0"/>
            </a:lvl2pPr>
            <a:lvl3pPr lvl="2">
              <a:spcBef>
                <a:spcPts val="0"/>
              </a:spcBef>
              <a:buSzPct val="100000"/>
              <a:defRPr sz="6000" b="0"/>
            </a:lvl3pPr>
            <a:lvl4pPr lvl="3">
              <a:spcBef>
                <a:spcPts val="0"/>
              </a:spcBef>
              <a:buSzPct val="100000"/>
              <a:defRPr sz="6000" b="0"/>
            </a:lvl4pPr>
            <a:lvl5pPr lvl="4">
              <a:spcBef>
                <a:spcPts val="0"/>
              </a:spcBef>
              <a:buSzPct val="100000"/>
              <a:defRPr sz="6000" b="0"/>
            </a:lvl5pPr>
            <a:lvl6pPr lvl="5">
              <a:spcBef>
                <a:spcPts val="0"/>
              </a:spcBef>
              <a:buSzPct val="100000"/>
              <a:defRPr sz="6000" b="0"/>
            </a:lvl6pPr>
            <a:lvl7pPr lvl="6">
              <a:spcBef>
                <a:spcPts val="0"/>
              </a:spcBef>
              <a:buSzPct val="100000"/>
              <a:defRPr sz="6000" b="0"/>
            </a:lvl7pPr>
            <a:lvl8pPr lvl="7">
              <a:spcBef>
                <a:spcPts val="0"/>
              </a:spcBef>
              <a:buSzPct val="100000"/>
              <a:defRPr sz="6000" b="0"/>
            </a:lvl8pPr>
            <a:lvl9pPr lvl="8">
              <a:spcBef>
                <a:spcPts val="0"/>
              </a:spcBef>
              <a:buSzPct val="100000"/>
              <a:defRPr sz="6000" b="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7848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821550" y="2009533"/>
            <a:ext cx="5500800" cy="154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 b="0"/>
            </a:lvl1pPr>
            <a:lvl2pPr lvl="1" rtl="0">
              <a:spcBef>
                <a:spcPts val="0"/>
              </a:spcBef>
              <a:buSzPct val="100000"/>
              <a:defRPr sz="4800" b="0"/>
            </a:lvl2pPr>
            <a:lvl3pPr lvl="2" rtl="0">
              <a:spcBef>
                <a:spcPts val="0"/>
              </a:spcBef>
              <a:buSzPct val="100000"/>
              <a:defRPr sz="4800" b="0"/>
            </a:lvl3pPr>
            <a:lvl4pPr lvl="3" rtl="0">
              <a:spcBef>
                <a:spcPts val="0"/>
              </a:spcBef>
              <a:buSzPct val="100000"/>
              <a:defRPr sz="4800" b="0"/>
            </a:lvl4pPr>
            <a:lvl5pPr lvl="4" rtl="0">
              <a:spcBef>
                <a:spcPts val="0"/>
              </a:spcBef>
              <a:buSzPct val="100000"/>
              <a:defRPr sz="4800" b="0"/>
            </a:lvl5pPr>
            <a:lvl6pPr lvl="5" rtl="0">
              <a:spcBef>
                <a:spcPts val="0"/>
              </a:spcBef>
              <a:buSzPct val="100000"/>
              <a:defRPr sz="4800" b="0"/>
            </a:lvl6pPr>
            <a:lvl7pPr lvl="6" rtl="0">
              <a:spcBef>
                <a:spcPts val="0"/>
              </a:spcBef>
              <a:buSzPct val="100000"/>
              <a:defRPr sz="4800" b="0"/>
            </a:lvl7pPr>
            <a:lvl8pPr lvl="7" rtl="0">
              <a:spcBef>
                <a:spcPts val="0"/>
              </a:spcBef>
              <a:buSzPct val="100000"/>
              <a:defRPr sz="4800" b="0"/>
            </a:lvl8pPr>
            <a:lvl9pPr lvl="8" rtl="0">
              <a:spcBef>
                <a:spcPts val="0"/>
              </a:spcBef>
              <a:buSzPct val="100000"/>
              <a:defRPr sz="4800" b="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821550" y="3380339"/>
            <a:ext cx="55008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3290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441675" y="2171200"/>
            <a:ext cx="6260700" cy="109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2600"/>
            </a:lvl1pPr>
            <a:lvl2pPr lvl="1" algn="ctr" rtl="0">
              <a:spcBef>
                <a:spcPts val="0"/>
              </a:spcBef>
              <a:buSzPct val="100000"/>
              <a:defRPr sz="2600"/>
            </a:lvl2pPr>
            <a:lvl3pPr lvl="2" algn="ctr" rtl="0">
              <a:spcBef>
                <a:spcPts val="0"/>
              </a:spcBef>
              <a:buSzPct val="100000"/>
              <a:defRPr sz="2600"/>
            </a:lvl3pPr>
            <a:lvl4pPr lvl="3" algn="ctr" rtl="0">
              <a:spcBef>
                <a:spcPts val="0"/>
              </a:spcBef>
              <a:buSzPct val="100000"/>
              <a:defRPr sz="2600"/>
            </a:lvl4pPr>
            <a:lvl5pPr lvl="4" algn="ctr" rtl="0">
              <a:spcBef>
                <a:spcPts val="0"/>
              </a:spcBef>
              <a:buSzPct val="100000"/>
              <a:defRPr sz="2600"/>
            </a:lvl5pPr>
            <a:lvl6pPr lvl="5" algn="ctr" rtl="0">
              <a:spcBef>
                <a:spcPts val="0"/>
              </a:spcBef>
              <a:buSzPct val="100000"/>
              <a:defRPr sz="2600"/>
            </a:lvl6pPr>
            <a:lvl7pPr lvl="6" algn="ctr" rtl="0">
              <a:spcBef>
                <a:spcPts val="0"/>
              </a:spcBef>
              <a:buSzPct val="100000"/>
              <a:defRPr sz="2600"/>
            </a:lvl7pPr>
            <a:lvl8pPr lvl="7" algn="ctr" rtl="0">
              <a:spcBef>
                <a:spcPts val="0"/>
              </a:spcBef>
              <a:buSzPct val="100000"/>
              <a:defRPr sz="2600"/>
            </a:lvl8pPr>
            <a:lvl9pPr lvl="8" algn="ctr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15" name="Shape 15"/>
          <p:cNvSpPr txBox="1"/>
          <p:nvPr/>
        </p:nvSpPr>
        <p:spPr>
          <a:xfrm>
            <a:off x="3593400" y="1245024"/>
            <a:ext cx="1957200" cy="8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9600" kern="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2487827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049500" y="1061567"/>
            <a:ext cx="7020900" cy="1000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049500" y="1916567"/>
            <a:ext cx="7020900" cy="3609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7425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049500" y="1061567"/>
            <a:ext cx="7020900" cy="1000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49500" y="1946200"/>
            <a:ext cx="3417900" cy="366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76726" y="1946200"/>
            <a:ext cx="3393599" cy="366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62854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049500" y="1061567"/>
            <a:ext cx="7020900" cy="1000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081850" y="1914033"/>
            <a:ext cx="2229300" cy="3796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3425300" y="1914033"/>
            <a:ext cx="2229300" cy="3796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5768750" y="1914033"/>
            <a:ext cx="2229300" cy="3796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287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823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3071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5257801"/>
            <a:ext cx="7696200" cy="7842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6096000"/>
            <a:ext cx="5943600" cy="4572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3899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5194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337845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90600" y="1371600"/>
            <a:ext cx="3581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581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372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1146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3366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595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521325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865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9798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3800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477000" y="609600"/>
            <a:ext cx="1828800" cy="5029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90600" y="609600"/>
            <a:ext cx="5334000" cy="5029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6390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3C4A1-AE1A-4680-B15D-165A2700E1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602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6EC8E-F037-4F63-9516-3E0B4039AC9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200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5925-595F-4491-B85F-E1C0C23A165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473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900F-E6A7-4091-B8D5-0156C7EC52B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626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18F14-663F-4F50-AC22-397D3807B3B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1054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3238E-5C3D-4407-BA73-430371920F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2790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86004-18C9-48B2-B8FE-78875200CE7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103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D099C-7D84-4114-825B-4C005D166C3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07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3684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7B567-3B23-41F3-8097-1B04234E78E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502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722B-E027-40B3-821E-43D3970904C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340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53AD-4813-4B16-8B99-BC7DF928EBF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967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06C614-861F-435D-A681-5F45B94D07FF}" type="datetime1">
              <a:rPr lang="zh-TW" altLang="en-US" smtClean="0">
                <a:solidFill>
                  <a:srgbClr val="000000"/>
                </a:solidFill>
              </a:rPr>
              <a:pPr/>
              <a:t>2017/12/18</a:t>
            </a:fld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10F67E-C86C-49ED-B8DB-FF0A434529B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570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A07D67-4B34-42E8-B745-9CFAC22AAB51}" type="datetime1">
              <a:rPr lang="zh-TW" altLang="en-US" smtClean="0">
                <a:solidFill>
                  <a:srgbClr val="000000"/>
                </a:solidFill>
              </a:rPr>
              <a:pPr/>
              <a:t>2017/12/18</a:t>
            </a:fld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429594-7EED-4E0F-8FD7-89C5530E14E2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21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64777E-37CA-43AD-B07B-F242B61056B9}" type="datetime1">
              <a:rPr lang="zh-TW" altLang="en-US" smtClean="0">
                <a:solidFill>
                  <a:srgbClr val="000000"/>
                </a:solidFill>
              </a:rPr>
              <a:pPr/>
              <a:t>2017/12/18</a:t>
            </a:fld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3AF7DD-EF22-42CB-8199-7BC19FA0B93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285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0" y="1371600"/>
            <a:ext cx="3200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352800" y="1371600"/>
            <a:ext cx="3200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A3CF4E-F4CD-4630-B8F9-0C985F3CA0A9}" type="datetime1">
              <a:rPr lang="zh-TW" altLang="en-US" smtClean="0">
                <a:solidFill>
                  <a:srgbClr val="000000"/>
                </a:solidFill>
              </a:rPr>
              <a:pPr/>
              <a:t>2017/12/18</a:t>
            </a:fld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6D9369-3DE8-4886-90C7-71F2146761F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1004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D10F2E-87A2-4F62-A493-4852C830F245}" type="datetime1">
              <a:rPr lang="zh-TW" altLang="en-US" smtClean="0">
                <a:solidFill>
                  <a:srgbClr val="000000"/>
                </a:solidFill>
              </a:rPr>
              <a:pPr/>
              <a:t>2017/12/18</a:t>
            </a:fld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F63C0F-2930-457F-8B0F-C6910D19789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4246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8B5DC-D03E-4C85-8E4B-74AABA4EBE78}" type="datetime1">
              <a:rPr lang="zh-TW" altLang="en-US" smtClean="0">
                <a:solidFill>
                  <a:srgbClr val="000000"/>
                </a:solidFill>
              </a:rPr>
              <a:pPr/>
              <a:t>2017/12/18</a:t>
            </a:fld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E2D7A-FC98-44BF-A422-395A49EA4EC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3598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D7951E-8597-45D4-84FB-7758156CB9DB}" type="datetime1">
              <a:rPr lang="zh-TW" altLang="en-US" smtClean="0">
                <a:solidFill>
                  <a:srgbClr val="000000"/>
                </a:solidFill>
              </a:rPr>
              <a:pPr/>
              <a:t>2017/12/18</a:t>
            </a:fld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DB2664-D480-493A-A3C9-779A9BA589B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5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7371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343B7A-8130-4207-BFE6-66EEFC6EC0EB}" type="datetime1">
              <a:rPr lang="zh-TW" altLang="en-US" smtClean="0">
                <a:solidFill>
                  <a:srgbClr val="000000"/>
                </a:solidFill>
              </a:rPr>
              <a:pPr/>
              <a:t>2017/12/18</a:t>
            </a:fld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DC1E01-4E17-458D-BD15-125BA20101D1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8234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56801C-0036-47CE-8EED-F535E834EF30}" type="datetime1">
              <a:rPr lang="zh-TW" altLang="en-US" smtClean="0">
                <a:solidFill>
                  <a:srgbClr val="000000"/>
                </a:solidFill>
              </a:rPr>
              <a:pPr/>
              <a:t>2017/12/18</a:t>
            </a:fld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5CB97A-14A4-4250-B5B6-94E17AD0095B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124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E657C8-4211-4A84-85A3-87DFED815B2A}" type="datetime1">
              <a:rPr lang="zh-TW" altLang="en-US" smtClean="0">
                <a:solidFill>
                  <a:srgbClr val="000000"/>
                </a:solidFill>
              </a:rPr>
              <a:pPr/>
              <a:t>2017/12/18</a:t>
            </a:fld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4B480C-32FA-4CED-944D-DCA0C444869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209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5829300" y="0"/>
            <a:ext cx="1943100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AE5508-4AEA-44C4-B3D3-1C4E502D9386}" type="datetime1">
              <a:rPr lang="zh-TW" altLang="en-US" smtClean="0">
                <a:solidFill>
                  <a:srgbClr val="000000"/>
                </a:solidFill>
              </a:rPr>
              <a:pPr/>
              <a:t>2017/12/18</a:t>
            </a:fld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C3BEFF-FB95-4848-9739-5A2BE2EDBCB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0975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3C4A1-AE1A-4680-B15D-165A2700E1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29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6EC8E-F037-4F63-9516-3E0B4039AC9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33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5925-595F-4491-B85F-E1C0C23A165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106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900F-E6A7-4091-B8D5-0156C7EC52B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11887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18F14-663F-4F50-AC22-397D3807B3B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04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3238E-5C3D-4407-BA73-430371920F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0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604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86004-18C9-48B2-B8FE-78875200CE7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505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D099C-7D84-4114-825B-4C005D166C3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783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7B567-3B23-41F3-8097-1B04234E78E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2001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722B-E027-40B3-821E-43D3970904C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0998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53AD-4813-4B16-8B99-BC7DF928EBF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54910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BCCCB2-2937-47BC-A662-6B763218F796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D1E195-D4F0-4097-BB00-75A7DEB2C86B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652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18030B-6088-4E84-8722-B29250C4A2C1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192AC8-2F54-424E-B0E1-ACDC36F6AE75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122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7A6AE9-25CC-491A-AAB0-31623B763F66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600585-08E1-436A-8B70-9FABDCEE1020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25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1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1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1B58CA-B62E-4118-ADAB-25BCB2A9FD54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61D03D-908C-4D81-99DC-C59D78D4A43F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1782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B531F87-51CE-4C42-8053-7AC3D18764E2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0B4388B-E9BE-47AF-B7E4-F5559A1D21D9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23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51139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D422B6-F395-4981-93B3-EB335A071AEE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7BDA8D-A0E2-4970-8F3E-291EB2D00BA1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129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82DE20-3C67-4778-92D8-6295F9AA1B9C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7152F1-AC20-464F-B099-DA2CC799CE6F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669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8A880C-9175-4389-803F-4822AA08F989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7AA848-E963-4271-BF83-72A2F3A04317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37304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S PGothic" pitchFamily="34" charset="-128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99130F-058B-4968-A90F-7EFA85136454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4F1599-371C-44A5-8723-9D854864C445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30766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41D1F3-045D-4741-8369-D3E4A0921D1C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3436F6-69B3-4365-AED5-BD6C9762D15D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37391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732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732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20B1CA-6280-47E5-9CB0-55BA1249E5CC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8A2B41A-6475-4F11-A1C2-ED91B6B96022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66729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454D79C-8F48-41C5-A555-F9FEB732D7BE}" type="datetime1">
              <a:rPr lang="zh-TW" altLang="en-US" sz="1800">
                <a:solidFill>
                  <a:srgbClr val="000000"/>
                </a:solidFill>
              </a:rPr>
              <a:pPr>
                <a:defRPr/>
              </a:pPr>
              <a:t>2017/12/18</a:t>
            </a:fld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C552A6-DAB2-4130-8D53-3A1CD85B598E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44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27B7B-BEF4-4CFE-9B06-20ECE1328666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EA4D5-D221-43BF-8DFD-BE7EDF450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2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0434A-483A-4EFC-B6C6-ACD78FF6D43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42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609601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371600"/>
            <a:ext cx="7315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926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9500" y="1061567"/>
            <a:ext cx="7020900" cy="10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9500" y="1916567"/>
            <a:ext cx="7020900" cy="360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434343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434343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2006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609601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371600"/>
            <a:ext cx="7315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37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0434A-483A-4EFC-B6C6-ACD78FF6D43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39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371600"/>
            <a:ext cx="655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49379D-D720-450E-8568-0E1582DC35EB}" type="datetime1">
              <a:rPr lang="zh-TW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2017/12/18</a:t>
            </a:fld>
            <a:endParaRPr lang="zh-TW" altLang="zh-TW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zh-TW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10AF85-5AF6-446A-9789-DF54E40B9DFD}" type="slidenum">
              <a:rPr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0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0434A-483A-4EFC-B6C6-ACD78FF6D43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12D80-57FE-4AB0-8A4C-062F1B43C0C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7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/>
            <a:gdLst>
              <a:gd name="T0" fmla="*/ 0 w 5760"/>
              <a:gd name="T1" fmla="*/ 0 h 528"/>
              <a:gd name="T2" fmla="*/ 5760 w 5760"/>
              <a:gd name="T3" fmla="*/ 528 h 528"/>
            </a:gdLst>
            <a:ahLst/>
            <a:cxnLst/>
            <a:rect l="T0" t="T1" r="T2" b="T3"/>
            <a:pathLst/>
          </a:custGeom>
          <a:solidFill>
            <a:srgbClr val="9DCADC">
              <a:alpha val="39999"/>
            </a:srgbClr>
          </a:solidFill>
          <a:ln w="9525" cap="flat" cmpd="sng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  <a:latin typeface="Arial" charset="0"/>
              <a:ea typeface="宋体" pitchFamily="2" charset="-122"/>
              <a:cs typeface="Lucida Sans Unicode" pitchFamily="34" charset="0"/>
              <a:sym typeface="Lucida Sans Unicode" pitchFamily="34" charset="0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-50800" y="5784850"/>
            <a:ext cx="3798888" cy="838200"/>
          </a:xfrm>
          <a:custGeom>
            <a:avLst/>
            <a:gdLst>
              <a:gd name="T0" fmla="*/ 0 w 5760"/>
              <a:gd name="T1" fmla="*/ 0 h 528"/>
              <a:gd name="T2" fmla="*/ 5760 w 5760"/>
              <a:gd name="T3" fmla="*/ 528 h 528"/>
            </a:gdLst>
            <a:ahLst/>
            <a:cxnLst/>
            <a:rect l="T0" t="T1" r="T2" b="T3"/>
            <a:pathLst/>
          </a:custGeom>
          <a:solidFill>
            <a:srgbClr val="000000"/>
          </a:solidFill>
          <a:ln w="9525" cap="flat" cmpd="sng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  <a:latin typeface="Arial" charset="0"/>
              <a:ea typeface="宋体" pitchFamily="2" charset="-122"/>
              <a:cs typeface="Lucida Sans Unicode" pitchFamily="34" charset="0"/>
              <a:sym typeface="Lucida Sans Unicode" pitchFamily="34" charset="0"/>
            </a:endParaRPr>
          </a:p>
        </p:txBody>
      </p:sp>
      <p:sp>
        <p:nvSpPr>
          <p:cNvPr id="1028" name="Right Triangle 13"/>
          <p:cNvSpPr>
            <a:spLocks noChangeArrowheads="1"/>
          </p:cNvSpPr>
          <p:nvPr/>
        </p:nvSpPr>
        <p:spPr bwMode="auto">
          <a:xfrm>
            <a:off x="-4763" y="5791200"/>
            <a:ext cx="3402013" cy="1081088"/>
          </a:xfrm>
          <a:prstGeom prst="rtTriangle">
            <a:avLst/>
          </a:prstGeom>
          <a:blipFill dpi="0" rotWithShape="1">
            <a:blip r:embed="rId14" cstate="print">
              <a:alphaModFix amt="50000"/>
            </a:blip>
            <a:srcRect/>
            <a:tile tx="0" ty="0" sx="100000" sy="100000" flip="none" algn="tl"/>
          </a:blipFill>
          <a:ln w="12700" cap="rnd" cmpd="thickThin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  <a:ea typeface="宋体" pitchFamily="2" charset="-122"/>
              <a:cs typeface="Lucida Sans Unicode" pitchFamily="34" charset="0"/>
              <a:sym typeface="Lucida Sans Unicode" pitchFamily="34" charset="0"/>
            </a:endParaRPr>
          </a:p>
        </p:txBody>
      </p:sp>
      <p:sp>
        <p:nvSpPr>
          <p:cNvPr id="1029" name="Straight Connector 14"/>
          <p:cNvSpPr>
            <a:spLocks noChangeShapeType="1"/>
          </p:cNvSpPr>
          <p:nvPr/>
        </p:nvSpPr>
        <p:spPr bwMode="auto">
          <a:xfrm>
            <a:off x="-7938" y="5788025"/>
            <a:ext cx="3405188" cy="1084263"/>
          </a:xfrm>
          <a:prstGeom prst="line">
            <a:avLst/>
          </a:prstGeom>
          <a:noFill/>
          <a:ln w="12065" cap="flat" cmpd="sng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30" name="Title Placeholder 8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MS PGothic" pitchFamily="34" charset="-128"/>
              </a:rPr>
              <a:t>Click to edit Master title style</a:t>
            </a:r>
          </a:p>
        </p:txBody>
      </p:sp>
      <p:sp>
        <p:nvSpPr>
          <p:cNvPr id="1031" name="Text Placeholder 2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MS PGothic" pitchFamily="34" charset="-128"/>
              </a:rPr>
              <a:t>Click to edit Master text styles</a:t>
            </a:r>
          </a:p>
          <a:p>
            <a:pPr lvl="1"/>
            <a:r>
              <a:rPr lang="zh-CN" altLang="zh-CN" smtClean="0">
                <a:sym typeface="MS PGothic" pitchFamily="34" charset="-128"/>
              </a:rPr>
              <a:t>Second level</a:t>
            </a:r>
          </a:p>
          <a:p>
            <a:pPr lvl="2"/>
            <a:r>
              <a:rPr lang="zh-CN" altLang="zh-CN" smtClean="0">
                <a:sym typeface="MS PGothic" pitchFamily="34" charset="-128"/>
              </a:rPr>
              <a:t>Third level</a:t>
            </a:r>
          </a:p>
          <a:p>
            <a:pPr lvl="3"/>
            <a:r>
              <a:rPr lang="zh-CN" altLang="zh-CN" smtClean="0">
                <a:sym typeface="MS PGothic" pitchFamily="34" charset="-128"/>
              </a:rPr>
              <a:t>Fourth level</a:t>
            </a:r>
          </a:p>
          <a:p>
            <a:pPr lvl="4"/>
            <a:r>
              <a:rPr lang="zh-CN" altLang="zh-CN" smtClean="0">
                <a:sym typeface="MS PGothic" pitchFamily="34" charset="-128"/>
              </a:rPr>
              <a:t>Fifth level</a:t>
            </a:r>
          </a:p>
        </p:txBody>
      </p:sp>
      <p:sp>
        <p:nvSpPr>
          <p:cNvPr id="1032" name="Date Placeholder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27825" y="6407150"/>
            <a:ext cx="1919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smtClean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86F593-15E9-41CA-9C74-1EEC17D4E16E}" type="datetime1">
              <a:rPr lang="zh-TW" altLang="en-US">
                <a:solidFill>
                  <a:srgbClr val="000000"/>
                </a:solidFill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2017/12/18</a:t>
            </a:fld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33" name="Footer Placeholder 2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79913" y="6407150"/>
            <a:ext cx="23510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34" name="Slide Number Placeholder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7113" y="6407150"/>
            <a:ext cx="3667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b="1" smtClean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FAB8CE-FEBC-4B4C-8414-DC79EC5DF05D}" type="slidenum">
              <a:rPr lang="zh-CN" altLang="zh-CN">
                <a:solidFill>
                  <a:srgbClr val="000000"/>
                </a:solidFill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13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+mj-lt"/>
          <a:ea typeface="SimHei" pitchFamily="49" charset="-122"/>
          <a:cs typeface="+mj-cs"/>
          <a:sym typeface="MS PGothic" pitchFamily="3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SimHei" pitchFamily="49" charset="-122"/>
          <a:sym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SimHei" pitchFamily="49" charset="-122"/>
          <a:sym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SimHei" pitchFamily="49" charset="-122"/>
          <a:sym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SimHei" pitchFamily="49" charset="-122"/>
          <a:sym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2" charset="-122"/>
          <a:sym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2" charset="-122"/>
          <a:sym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2" charset="-122"/>
          <a:sym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2" charset="-122"/>
          <a:sym typeface="MS PGothic" pitchFamily="34" charset="-128"/>
        </a:defRPr>
      </a:lvl9pPr>
    </p:titleStyle>
    <p:bodyStyle>
      <a:lvl1pPr marL="365125" indent="-254000" algn="l" defTabSz="0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>
          <a:solidFill>
            <a:schemeClr val="tx1"/>
          </a:solidFill>
          <a:latin typeface="+mn-lt"/>
          <a:ea typeface="SimHei" pitchFamily="49" charset="-122"/>
          <a:cs typeface="+mn-cs"/>
          <a:sym typeface="MS PGothic" pitchFamily="34" charset="-128"/>
        </a:defRPr>
      </a:lvl1pPr>
      <a:lvl2pPr marL="622300" indent="-228600" algn="l" defTabSz="0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SzPct val="68000"/>
        <a:buFont typeface="Verdana" pitchFamily="34" charset="0"/>
        <a:buChar char="◦"/>
        <a:defRPr sz="2300">
          <a:solidFill>
            <a:schemeClr val="tx1"/>
          </a:solidFill>
          <a:latin typeface="+mn-lt"/>
          <a:ea typeface="SimHei" pitchFamily="49" charset="-122"/>
          <a:sym typeface="MS PGothic" pitchFamily="34" charset="-128"/>
        </a:defRPr>
      </a:lvl2pPr>
      <a:lvl3pPr marL="860425" indent="-228600" algn="l" defTabSz="0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SimHei" pitchFamily="49" charset="-122"/>
          <a:sym typeface="MS PGothic" pitchFamily="34" charset="-128"/>
        </a:defRPr>
      </a:lvl3pPr>
      <a:lvl4pPr marL="1143000" indent="-228600" algn="l" defTabSz="0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1900">
          <a:solidFill>
            <a:schemeClr val="tx1"/>
          </a:solidFill>
          <a:latin typeface="+mn-lt"/>
          <a:ea typeface="SimHei" pitchFamily="49" charset="-122"/>
          <a:sym typeface="MS PGothic" pitchFamily="34" charset="-128"/>
        </a:defRPr>
      </a:lvl4pPr>
      <a:lvl5pPr marL="1371600" indent="-228600" algn="l" defTabSz="0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>
          <a:solidFill>
            <a:schemeClr val="tx1"/>
          </a:solidFill>
          <a:latin typeface="+mn-lt"/>
          <a:ea typeface="SimHei" pitchFamily="49" charset="-122"/>
          <a:sym typeface="MS PGothic" pitchFamily="34" charset="-128"/>
        </a:defRPr>
      </a:lvl5pPr>
      <a:lvl6pPr marL="1828800" indent="-228600" algn="l" defTabSz="0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>
          <a:solidFill>
            <a:schemeClr val="tx1"/>
          </a:solidFill>
          <a:latin typeface="+mn-lt"/>
          <a:ea typeface="+mn-ea"/>
          <a:sym typeface="MS PGothic" pitchFamily="34" charset="-128"/>
        </a:defRPr>
      </a:lvl6pPr>
      <a:lvl7pPr marL="2286000" indent="-228600" algn="l" defTabSz="0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>
          <a:solidFill>
            <a:schemeClr val="tx1"/>
          </a:solidFill>
          <a:latin typeface="+mn-lt"/>
          <a:ea typeface="+mn-ea"/>
          <a:sym typeface="MS PGothic" pitchFamily="34" charset="-128"/>
        </a:defRPr>
      </a:lvl7pPr>
      <a:lvl8pPr marL="2743200" indent="-228600" algn="l" defTabSz="0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>
          <a:solidFill>
            <a:schemeClr val="tx1"/>
          </a:solidFill>
          <a:latin typeface="+mn-lt"/>
          <a:ea typeface="+mn-ea"/>
          <a:sym typeface="MS PGothic" pitchFamily="34" charset="-128"/>
        </a:defRPr>
      </a:lvl8pPr>
      <a:lvl9pPr marL="3200400" indent="-228600" algn="l" defTabSz="0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>
          <a:solidFill>
            <a:schemeClr val="tx1"/>
          </a:solidFill>
          <a:latin typeface="+mn-lt"/>
          <a:ea typeface="+mn-ea"/>
          <a:sym typeface="MS PGothic" pitchFamily="34" charset="-128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microsoft.com/office/2007/relationships/hdphoto" Target="../media/hdphoto3.wdp"/><Relationship Id="rId4" Type="http://schemas.openxmlformats.org/officeDocument/2006/relationships/image" Target="../media/image30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9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38.png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4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.jpe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0.pn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8.pn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.jpeg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1.png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541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3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56.png"/><Relationship Id="rId4" Type="http://schemas.openxmlformats.org/officeDocument/2006/relationships/image" Target="../media/image5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microsoft.com/office/2007/relationships/hdphoto" Target="../media/hdphoto6.wdp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9.jpe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5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60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2.png"/><Relationship Id="rId5" Type="http://schemas.openxmlformats.org/officeDocument/2006/relationships/image" Target="../media/image100.png"/><Relationship Id="rId9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2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.png"/><Relationship Id="rId5" Type="http://schemas.openxmlformats.org/officeDocument/2006/relationships/image" Target="../media/image570.png"/><Relationship Id="rId4" Type="http://schemas.openxmlformats.org/officeDocument/2006/relationships/image" Target="../media/image540.png"/><Relationship Id="rId9" Type="http://schemas.openxmlformats.org/officeDocument/2006/relationships/image" Target="../media/image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7.wdp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6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0" y="3551288"/>
            <a:ext cx="9223376" cy="33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35696" y="3573016"/>
            <a:ext cx="72362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班級</a:t>
            </a:r>
            <a:r>
              <a:rPr lang="zh-TW" altLang="en-US" sz="2600" b="1" dirty="0">
                <a:solidFill>
                  <a:prstClr val="white"/>
                </a:solidFill>
                <a:latin typeface="標楷體"/>
                <a:ea typeface="標楷體"/>
              </a:rPr>
              <a:t>：統計資訊學系碩一</a:t>
            </a:r>
            <a:endParaRPr lang="en-US" altLang="zh-TW" sz="2600" b="1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3600"/>
              </a:lnSpc>
            </a:pP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指導老師：梁德馨</a:t>
            </a:r>
            <a:endParaRPr lang="en-US" altLang="zh-TW" sz="2600" b="1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3600"/>
              </a:lnSpc>
            </a:pP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組員姓名：</a:t>
            </a:r>
            <a:r>
              <a:rPr lang="en-US" altLang="zh-TW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406336225</a:t>
            </a: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唐卓悅  </a:t>
            </a:r>
            <a:endParaRPr lang="en-US" altLang="zh-TW" sz="2600" b="1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3600"/>
              </a:lnSpc>
            </a:pP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               </a:t>
            </a:r>
            <a:r>
              <a:rPr lang="en-US" altLang="zh-TW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406336201</a:t>
            </a: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吳政怡</a:t>
            </a:r>
            <a:endParaRPr lang="en-US" altLang="zh-TW" sz="2600" b="1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3600"/>
              </a:lnSpc>
            </a:pP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               </a:t>
            </a:r>
            <a:r>
              <a:rPr lang="en-US" altLang="zh-TW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406336196</a:t>
            </a: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黃彥嘉           </a:t>
            </a:r>
            <a:endParaRPr lang="en-US" altLang="zh-TW" sz="2600" b="1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3600"/>
              </a:lnSpc>
            </a:pP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               </a:t>
            </a:r>
            <a:r>
              <a:rPr lang="en-US" altLang="zh-TW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406336134</a:t>
            </a: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黃穎竹               </a:t>
            </a:r>
            <a:endParaRPr lang="en-US" altLang="zh-TW" sz="2600" b="1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3600"/>
              </a:lnSpc>
            </a:pP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               </a:t>
            </a:r>
            <a:r>
              <a:rPr lang="en-US" altLang="zh-TW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406336110</a:t>
            </a:r>
            <a:r>
              <a:rPr lang="zh-TW" altLang="en-US" sz="26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范芷維</a:t>
            </a:r>
            <a:endParaRPr lang="en-US" altLang="zh-TW" sz="2600" b="1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ts val="3600"/>
              </a:lnSpc>
            </a:pPr>
            <a:endParaRPr lang="en-US" altLang="zh-TW" sz="2600" b="1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9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9223376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7179"/>
            <a:ext cx="1447470" cy="158417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6" y="5401917"/>
            <a:ext cx="2533391" cy="148346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5498" y="1766426"/>
            <a:ext cx="550074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雙重抽樣</a:t>
            </a:r>
            <a:endParaRPr lang="en-US" altLang="zh-TW" sz="4400" b="1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4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Double Sampling</a:t>
            </a:r>
            <a:endParaRPr lang="zh-TW" altLang="zh-TW" sz="4400" b="1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44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95536" y="59140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For Example</a:t>
            </a:r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"/>
          <a:stretch/>
        </p:blipFill>
        <p:spPr>
          <a:xfrm>
            <a:off x="7596336" y="4797152"/>
            <a:ext cx="1476158" cy="190392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9552" y="1340768"/>
            <a:ext cx="80599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如何使用</a:t>
            </a:r>
            <a:r>
              <a:rPr lang="zh-TW" altLang="en-US" sz="2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農地面積</a:t>
            </a: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作為輔助度量來協助估計</a:t>
            </a:r>
            <a:r>
              <a:rPr lang="zh-TW" altLang="en-US" sz="2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年產量</a:t>
            </a: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呢？</a:t>
            </a:r>
            <a:endParaRPr lang="en-US" altLang="zh-TW" sz="2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6030" y="1894694"/>
            <a:ext cx="8059932" cy="3118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000"/>
              </a:lnSpc>
            </a:pP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因為如果一位農戶擁有的農地越大，照理他的東方梨年產量就會越多，反之，若農地越小，年產量也會越小。</a:t>
            </a:r>
            <a:endParaRPr lang="en-US" altLang="zh-TW" sz="2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>
              <a:lnSpc>
                <a:spcPts val="4000"/>
              </a:lnSpc>
            </a:pPr>
            <a:endParaRPr lang="en-US" altLang="zh-TW" sz="2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>
              <a:lnSpc>
                <a:spcPts val="4000"/>
              </a:lnSpc>
            </a:pP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所以，如果我們知道一位農戶所擁有的農地面積</a:t>
            </a:r>
            <a:r>
              <a:rPr lang="en-US" altLang="zh-TW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(y)</a:t>
            </a: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，也知道農地面積與年產量間的</a:t>
            </a:r>
            <a:r>
              <a:rPr lang="zh-TW" altLang="en-US" sz="2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比率</a:t>
            </a: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，我們就能推估他的年產量</a:t>
            </a:r>
            <a:r>
              <a:rPr lang="en-US" altLang="zh-TW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(x)</a:t>
            </a: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大概有多少。</a:t>
            </a:r>
            <a:endParaRPr lang="en-US" altLang="zh-TW" sz="2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9552" y="4818727"/>
                <a:ext cx="7092794" cy="1994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TW" altLang="en-US" sz="25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母體比率的估計值：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e>
                    </m:acc>
                    <m:r>
                      <a:rPr lang="en-US" altLang="zh-TW" sz="25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TW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zh-TW" altLang="zh-TW" sz="2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zh-TW" altLang="zh-TW" sz="2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endParaRPr lang="en-US" altLang="zh-TW" sz="2500" dirty="0">
                  <a:solidFill>
                    <a:prstClr val="black"/>
                  </a:solidFill>
                  <a:latin typeface="標楷體" panose="03000509000000000000" pitchFamily="65" charset="-12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TW" altLang="en-US" sz="25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母體平均比率的估計值：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2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zh-TW" sz="25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TW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TW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zh-TW" altLang="zh-TW" sz="2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TW" altLang="zh-TW" sz="2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zh-TW" altLang="zh-TW" sz="2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zh-TW" altLang="en-US" sz="25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sz="25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818727"/>
                <a:ext cx="7092794" cy="1994649"/>
              </a:xfrm>
              <a:prstGeom prst="rect">
                <a:avLst/>
              </a:prstGeom>
              <a:blipFill rotWithShape="1">
                <a:blip r:embed="rId5"/>
                <a:stretch>
                  <a:fillRect l="-1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10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165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44016" y="112573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度量的奧妙</a:t>
            </a:r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??</a:t>
            </a:r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49932" y="1268760"/>
                <a:ext cx="7954516" cy="468052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    如果ｘ度量與ｙ度量有很高的</a:t>
                </a:r>
                <a:r>
                  <a:rPr lang="zh-TW" altLang="en-US" sz="24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正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相關，而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ｙ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度量值都是</a:t>
                </a:r>
                <a:r>
                  <a:rPr lang="zh-TW" altLang="en-US" sz="24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正數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，且它的母體平均數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已知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，則以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TW" altLang="zh-TW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zh-TW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/>
                          </a:rPr>
                          <m:t>μ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𝑦</m:t>
                        </m:r>
                      </m:sub>
                    </m:sSub>
                    <m:acc>
                      <m:accPr>
                        <m:chr m:val="̂"/>
                        <m:ctrlPr>
                          <a:rPr lang="zh-TW" altLang="zh-TW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TW" altLang="zh-TW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zh-TW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zh-TW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/>
                          </a:rPr>
                          <m:t>μ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𝑦</m:t>
                        </m:r>
                      </m:sub>
                    </m:sSub>
                    <m:acc>
                      <m:accPr>
                        <m:chr m:val="̂"/>
                        <m:ctrlPr>
                          <a:rPr lang="zh-TW" altLang="zh-TW" sz="2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估計ｘ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度量的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母體平均數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/>
                          </a:rPr>
                          <m:t>μ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zh-TW" altLang="en-US" sz="2400" b="0" i="1" smtClean="0">
                        <a:latin typeface="Cambria Math"/>
                      </a:rPr>
                      <m:t>。</m:t>
                    </m:r>
                  </m:oMath>
                </a14:m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因此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，ｙ度量被稱為</a:t>
                </a:r>
                <a:r>
                  <a:rPr lang="zh-TW" altLang="en-US" sz="24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輔助度量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932" y="1268760"/>
                <a:ext cx="7954516" cy="4680520"/>
              </a:xfrm>
              <a:blipFill rotWithShape="1">
                <a:blip r:embed="rId3"/>
                <a:stretch>
                  <a:fillRect l="-1227" r="-46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92" b="94432" l="4000" r="966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756" r="3385" b="5684"/>
          <a:stretch/>
        </p:blipFill>
        <p:spPr>
          <a:xfrm>
            <a:off x="5485258" y="4077072"/>
            <a:ext cx="3469302" cy="222820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83568" y="4437112"/>
                <a:ext cx="7529316" cy="507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TW" altLang="en-US" sz="2500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問題：當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5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5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en-US" altLang="zh-TW" sz="25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TW" altLang="en-US" sz="2500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未知時怎麼辦？</a:t>
                </a:r>
                <a:endParaRPr lang="en-US" altLang="zh-TW" sz="25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7112"/>
                <a:ext cx="7529316" cy="507447"/>
              </a:xfrm>
              <a:prstGeom prst="rect">
                <a:avLst/>
              </a:prstGeom>
              <a:blipFill rotWithShape="1">
                <a:blip r:embed="rId7"/>
                <a:stretch>
                  <a:fillRect l="-1296" t="-9639" b="-216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11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739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33" r="3056" b="19722"/>
          <a:stretch/>
        </p:blipFill>
        <p:spPr>
          <a:xfrm>
            <a:off x="5041996" y="4941168"/>
            <a:ext cx="3912565" cy="1793726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44016" y="112573"/>
            <a:ext cx="90364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雙重使用時機 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P.340)</a:t>
            </a:r>
            <a:endParaRPr lang="zh-TW" altLang="en-US" sz="28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1268760"/>
                <a:ext cx="7704856" cy="411480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sym typeface="Wingdings"/>
                  </a:rPr>
                  <a:t> 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度量為現有資料，但母體很大，</a:t>
                </a:r>
                <a:r>
                  <a:rPr lang="zh-TW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不易 計算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母體平均數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</m:sub>
                    </m:sSub>
                  </m:oMath>
                </a14:m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。</a:t>
                </a:r>
                <a:endPara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sym typeface="Wingdings"/>
                  </a:rPr>
                  <a:t> 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度量非現有資料，卻是容易收集且</a:t>
                </a:r>
                <a:r>
                  <a:rPr lang="zh-TW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成本低。</a:t>
                </a:r>
                <a:endPara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1268760"/>
                <a:ext cx="7704856" cy="4114800"/>
              </a:xfrm>
              <a:blipFill rotWithShape="1">
                <a:blip r:embed="rId4"/>
                <a:stretch>
                  <a:fillRect l="-2057" r="-1978" b="-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2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12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7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95536" y="59140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For Example</a:t>
            </a:r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"/>
          <a:stretch/>
        </p:blipFill>
        <p:spPr>
          <a:xfrm>
            <a:off x="7128374" y="4149080"/>
            <a:ext cx="1980130" cy="255394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24" name="橢圓 23"/>
          <p:cNvSpPr/>
          <p:nvPr/>
        </p:nvSpPr>
        <p:spPr>
          <a:xfrm>
            <a:off x="4128733" y="2324073"/>
            <a:ext cx="1667403" cy="2545087"/>
          </a:xfrm>
          <a:prstGeom prst="ellipse">
            <a:avLst/>
          </a:prstGeom>
          <a:solidFill>
            <a:srgbClr val="FF99CC"/>
          </a:solidFill>
          <a:ln>
            <a:solidFill>
              <a:srgbClr val="FF99CC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458812" y="1202904"/>
            <a:ext cx="7904211" cy="4311834"/>
            <a:chOff x="732214" y="1879133"/>
            <a:chExt cx="7152583" cy="4286171"/>
          </a:xfrm>
        </p:grpSpPr>
        <p:sp>
          <p:nvSpPr>
            <p:cNvPr id="26" name="橢圓 25"/>
            <p:cNvSpPr/>
            <p:nvPr/>
          </p:nvSpPr>
          <p:spPr>
            <a:xfrm>
              <a:off x="935597" y="2348879"/>
              <a:ext cx="2274675" cy="3816425"/>
            </a:xfrm>
            <a:prstGeom prst="ellipse">
              <a:avLst/>
            </a:prstGeom>
            <a:solidFill>
              <a:srgbClr val="CC00FF"/>
            </a:solidFill>
            <a:ln>
              <a:solidFill>
                <a:srgbClr val="CC00FF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FF"/>
                </a:solidFill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>
              <a:off x="4436478" y="3424613"/>
              <a:ext cx="799719" cy="1597900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FFCCFF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29" name="直線單箭頭接點 28"/>
            <p:cNvCxnSpPr/>
            <p:nvPr/>
          </p:nvCxnSpPr>
          <p:spPr>
            <a:xfrm>
              <a:off x="2852822" y="4232524"/>
              <a:ext cx="1191904" cy="2456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732214" y="1879133"/>
              <a:ext cx="2727876" cy="458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3000</a:t>
              </a:r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戶東方梨農戶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3921847" y="2050266"/>
                  <a:ext cx="1771459" cy="841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300</a:t>
                  </a:r>
                  <a:r>
                    <a:rPr lang="zh-TW" altLang="en-US" sz="24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戶農戶</a:t>
                  </a:r>
                  <a:endParaRPr lang="en-US" altLang="zh-TW" sz="24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  <a:p>
                  <a:pPr algn="ctr"/>
                  <a:r>
                    <a:rPr lang="zh-TW" altLang="en-US" sz="24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算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TW" altLang="zh-TW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</m:sub>
                      </m:sSub>
                    </m:oMath>
                  </a14:m>
                  <a:endParaRPr lang="en-US" altLang="zh-TW" sz="24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1847" y="2050266"/>
                  <a:ext cx="1771459" cy="84134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5797" b="-14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6225754" y="2264881"/>
                  <a:ext cx="1659043" cy="1050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30</a:t>
                  </a:r>
                  <a:r>
                    <a:rPr lang="zh-TW" altLang="en-US" sz="24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戶農戶</a:t>
                  </a:r>
                  <a:endParaRPr lang="en-US" altLang="zh-TW" sz="24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  <a:p>
                  <a:pPr algn="ctr"/>
                  <a:r>
                    <a:rPr lang="zh-TW" altLang="en-US" sz="24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算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acc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zh-TW" altLang="zh-TW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zh-TW" altLang="zh-TW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a14:m>
                  <a:endParaRPr lang="en-US" altLang="zh-TW" sz="24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754" y="2264881"/>
                  <a:ext cx="1659043" cy="105053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46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文字方塊 32"/>
            <p:cNvSpPr txBox="1"/>
            <p:nvPr/>
          </p:nvSpPr>
          <p:spPr>
            <a:xfrm>
              <a:off x="3118983" y="3063096"/>
              <a:ext cx="925742" cy="119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簡單隨機抽樣</a:t>
              </a:r>
              <a:endPara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92918" y="2993629"/>
              <a:ext cx="926249" cy="119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簡單隨機抽樣</a:t>
              </a:r>
              <a:endPara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5" name="橢圓 34"/>
          <p:cNvSpPr/>
          <p:nvPr/>
        </p:nvSpPr>
        <p:spPr>
          <a:xfrm>
            <a:off x="6767461" y="2730068"/>
            <a:ext cx="900883" cy="1707044"/>
          </a:xfrm>
          <a:prstGeom prst="ellipse">
            <a:avLst/>
          </a:prstGeom>
          <a:solidFill>
            <a:srgbClr val="FFCCFF"/>
          </a:solidFill>
          <a:ln>
            <a:solidFill>
              <a:srgbClr val="FFCC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>
            <a:off x="5436096" y="3573016"/>
            <a:ext cx="1324715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1115616" y="2252065"/>
            <a:ext cx="1667403" cy="2545087"/>
          </a:xfrm>
          <a:prstGeom prst="ellipse">
            <a:avLst/>
          </a:prstGeom>
          <a:solidFill>
            <a:srgbClr val="FF99CC"/>
          </a:solidFill>
          <a:ln>
            <a:solidFill>
              <a:srgbClr val="FF99CC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3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13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9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44016" y="112573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取而代之</a:t>
            </a:r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86408"/>
                <a:ext cx="7992888" cy="411480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   隨機抽取一組大些的樣本，度量其所含的ｙ度量，以此大樣本之ｙ度量的樣本平均數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5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TW" altLang="zh-TW" sz="25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5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500" i="1">
                            <a:latin typeface="Cambria Math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取代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5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TW" altLang="zh-TW" sz="25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5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sz="2500" i="1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altLang="zh-TW" sz="25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zh-TW" altLang="zh-TW" sz="25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500">
                            <a:latin typeface="Cambria Math"/>
                          </a:rPr>
                          <m:t>μ</m:t>
                        </m:r>
                      </m:e>
                      <m:sub>
                        <m:r>
                          <a:rPr lang="en-US" altLang="zh-TW" sz="2500" i="1">
                            <a:latin typeface="Cambria Math"/>
                          </a:rPr>
                          <m:t>𝑦</m:t>
                        </m:r>
                      </m:sub>
                    </m:sSub>
                    <m:acc>
                      <m:accPr>
                        <m:chr m:val="̂"/>
                        <m:ctrlPr>
                          <a:rPr lang="zh-TW" altLang="zh-TW" sz="25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500" i="1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5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500">
                            <a:latin typeface="Cambria Math"/>
                          </a:rPr>
                          <m:t>μ</m:t>
                        </m:r>
                      </m:e>
                      <m:sub>
                        <m:r>
                          <a:rPr lang="en-US" altLang="zh-TW" sz="2500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sz="25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    再從大樣本中抽出一組小樣本，度量其</a:t>
                </a: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所含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的ｘ度量，以此小樣本的ｘ值、ｙ值計算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5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500" i="1">
                            <a:latin typeface="Cambria Math"/>
                          </a:rPr>
                          <m:t>𝑅</m:t>
                        </m:r>
                      </m:e>
                    </m:acc>
                    <m:r>
                      <a:rPr lang="en-US" altLang="zh-TW" sz="25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TW" altLang="zh-TW" sz="2500" i="1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zh-TW" altLang="zh-TW" sz="25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5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zh-TW" altLang="zh-TW" sz="25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5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zh-TW" altLang="en-US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86408"/>
                <a:ext cx="7992888" cy="4114800"/>
              </a:xfrm>
              <a:blipFill rotWithShape="0">
                <a:blip r:embed="rId3"/>
                <a:stretch>
                  <a:fillRect l="-1297" r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4" b="89796" l="6154" r="93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94" y="4509120"/>
            <a:ext cx="3284190" cy="247577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4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14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0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內容版面配置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6164817"/>
                  </p:ext>
                </p:extLst>
              </p:nvPr>
            </p:nvGraphicFramePr>
            <p:xfrm>
              <a:off x="755576" y="1340768"/>
              <a:ext cx="7704856" cy="475252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981249"/>
                    <a:gridCol w="1907869"/>
                    <a:gridCol w="1907869"/>
                    <a:gridCol w="1907869"/>
                  </a:tblGrid>
                  <a:tr h="7920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8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母體</a:t>
                          </a:r>
                          <a:endParaRPr lang="zh-TW" altLang="en-US" sz="28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8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大樣本</a:t>
                          </a:r>
                          <a:endParaRPr lang="zh-TW" altLang="en-US" sz="28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8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小樣本</a:t>
                          </a:r>
                          <a:endParaRPr lang="zh-TW" altLang="en-US" sz="28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920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抽樣單位個數</a:t>
                          </a:r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Ｎ</a:t>
                          </a:r>
                          <a:endParaRPr lang="zh-TW" altLang="en-US" sz="2000" i="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baseline="0" smtClean="0">
                                        <a:latin typeface="Cambria Math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2000" i="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</a:t>
                          </a:r>
                          <a:endParaRPr lang="zh-TW" altLang="en-US" sz="2000" i="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920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ｘ度量值</a:t>
                          </a:r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000" baseline="0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000" baseline="0" smtClean="0">
                                    <a:latin typeface="Cambria Math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000" baseline="0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000" baseline="0" smtClean="0">
                                    <a:latin typeface="Cambria Math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9208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ｙ度量值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000" baseline="0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000" baseline="0" smtClean="0">
                                    <a:latin typeface="Cambria Math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000" i="1" baseline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b="0" i="1" baseline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TW" sz="2000" baseline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TW" sz="2000" baseline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000" i="1" baseline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b="0" i="1" baseline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altLang="zh-TW" sz="2000" baseline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TW" sz="2000" baseline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000" i="1" baseline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 baseline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baseline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000" baseline="0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000" baseline="0" smtClean="0">
                                    <a:latin typeface="Cambria Math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TW" sz="2000" i="1" baseline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baseline="0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9208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ｘ度量值</a:t>
                          </a:r>
                          <a:r>
                            <a:rPr lang="zh-TW" altLang="en-US" sz="2000" baseline="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的平均</a:t>
                          </a:r>
                          <a:endParaRPr lang="zh-TW" altLang="en-US" sz="2000" baseline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baseline="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 baseline="0">
                                        <a:effectLst/>
                                        <a:latin typeface="Cambria Math"/>
                                      </a:rPr>
                                      <m:t>μ</m:t>
                                    </m:r>
                                  </m:e>
                                  <m:sub>
                                    <m:r>
                                      <a:rPr lang="en-US" altLang="zh-TW" sz="2000" kern="1200" baseline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TW" altLang="en-US" sz="2000" b="0" kern="1200" smtClean="0">
                                        <a:solidFill>
                                          <a:schemeClr val="dk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TW" altLang="en-US" sz="20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9208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ｙ度量值的平均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baseline="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 baseline="0">
                                        <a:effectLst/>
                                        <a:latin typeface="Cambria Math"/>
                                      </a:rPr>
                                      <m:t>μ</m:t>
                                    </m:r>
                                  </m:e>
                                  <m:sub>
                                    <m:r>
                                      <a:rPr lang="en-US" altLang="zh-TW" sz="2000" kern="1200" baseline="0"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kern="1200" smtClean="0">
                                        <a:solidFill>
                                          <a:schemeClr val="dk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TW" sz="2000" b="0" kern="1200" smtClean="0">
                                            <a:solidFill>
                                              <a:schemeClr val="dk1"/>
                                            </a:solidFill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TW" altLang="en-US" sz="2000" b="0" kern="1200" smtClean="0">
                                        <a:solidFill>
                                          <a:schemeClr val="dk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TW" altLang="en-US" sz="20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內容版面配置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6164817"/>
                  </p:ext>
                </p:extLst>
              </p:nvPr>
            </p:nvGraphicFramePr>
            <p:xfrm>
              <a:off x="755576" y="1340768"/>
              <a:ext cx="7704856" cy="475252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981249"/>
                    <a:gridCol w="1907869"/>
                    <a:gridCol w="1907869"/>
                    <a:gridCol w="1907869"/>
                  </a:tblGrid>
                  <a:tr h="7920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8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母體</a:t>
                          </a:r>
                          <a:endParaRPr lang="zh-TW" altLang="en-US" sz="28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8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大樣本</a:t>
                          </a:r>
                          <a:endParaRPr lang="zh-TW" altLang="en-US" sz="28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8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小樣本</a:t>
                          </a:r>
                          <a:endParaRPr lang="zh-TW" altLang="en-US" sz="28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920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抽樣單位個數</a:t>
                          </a:r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Ｎ</a:t>
                          </a:r>
                          <a:endParaRPr lang="zh-TW" altLang="en-US" sz="2000" i="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204153" t="-100769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</a:t>
                          </a:r>
                          <a:endParaRPr lang="zh-TW" altLang="en-US" sz="2000" i="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920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ｘ度量值</a:t>
                          </a:r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4153" t="-200769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304153" t="-200769" b="-300000"/>
                          </a:stretch>
                        </a:blipFill>
                      </a:tcPr>
                    </a:tc>
                  </a:tr>
                  <a:tr h="79208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ｙ度量值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4153" t="-300769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204153" t="-300769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304153" t="-300769" b="-200000"/>
                          </a:stretch>
                        </a:blipFill>
                      </a:tcPr>
                    </a:tc>
                  </a:tr>
                  <a:tr h="79208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ｘ度量值</a:t>
                          </a:r>
                          <a:r>
                            <a:rPr lang="zh-TW" altLang="en-US" sz="2000" baseline="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的平均</a:t>
                          </a:r>
                          <a:endParaRPr lang="zh-TW" altLang="en-US" sz="2000" baseline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4153" t="-400769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304153" t="-400769" b="-100000"/>
                          </a:stretch>
                        </a:blipFill>
                      </a:tcPr>
                    </a:tc>
                  </a:tr>
                  <a:tr h="79208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000" baseline="0" dirty="0" smtClean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ｙ度量值的平均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4153" t="-500769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204153" t="-50076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304153" t="-50076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5" name="直線接點 4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583668" y="112572"/>
            <a:ext cx="597666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符號介紹</a:t>
            </a:r>
            <a:r>
              <a:rPr lang="zh-TW" altLang="zh-TW" sz="2800" dirty="0">
                <a:solidFill>
                  <a:prstClr val="black"/>
                </a:solidFill>
              </a:rPr>
              <a:t>【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P.341</a:t>
            </a:r>
            <a:r>
              <a:rPr lang="zh-TW" altLang="zh-TW" sz="2800" dirty="0">
                <a:solidFill>
                  <a:prstClr val="black"/>
                </a:solidFill>
              </a:rPr>
              <a:t>】</a:t>
            </a:r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3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15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40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403648" y="112572"/>
                <a:ext cx="5976664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8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估計母體平均數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4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4800">
                            <a:solidFill>
                              <a:prstClr val="black"/>
                            </a:solidFill>
                            <a:latin typeface="Cambria Math"/>
                          </a:rPr>
                          <m:t>μ</m:t>
                        </m:r>
                      </m:e>
                      <m:sub>
                        <m:r>
                          <a:rPr lang="en-US" altLang="zh-TW" sz="4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zh-TW" altLang="en-US" sz="4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algn="ctr"/>
                <a:endParaRPr lang="zh-TW" altLang="en-US" sz="40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algn="ctr"/>
                <a:endParaRPr lang="zh-TW" altLang="en-US" sz="4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2572"/>
                <a:ext cx="5976664" cy="2185214"/>
              </a:xfrm>
              <a:prstGeom prst="rect">
                <a:avLst/>
              </a:prstGeom>
              <a:blipFill rotWithShape="0">
                <a:blip r:embed="rId3"/>
                <a:stretch>
                  <a:fillRect t="-6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74812" y="2272472"/>
                <a:ext cx="7313612" cy="166058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4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TW" altLang="zh-TW" sz="4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4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sz="4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  <m:r>
                            <a:rPr lang="en-US" altLang="zh-TW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altLang="zh-TW" sz="40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4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4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zh-TW" altLang="zh-TW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altLang="zh-TW" sz="4000" dirty="0" smtClean="0">
                  <a:latin typeface="+mn-ea"/>
                </a:endParaRPr>
              </a:p>
              <a:p>
                <a:pPr marL="0" indent="0" algn="ctr">
                  <a:buNone/>
                </a:pPr>
                <a:r>
                  <a:rPr lang="zh-TW" altLang="en-US" sz="4000" dirty="0" smtClean="0">
                    <a:latin typeface="+mn-ea"/>
                  </a:rPr>
                  <a:t>　　</a:t>
                </a:r>
                <a14:m>
                  <m:oMath xmlns:m="http://schemas.openxmlformats.org/officeDocument/2006/math">
                    <m:r>
                      <a:rPr lang="en-US" altLang="zh-TW" sz="4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sz="4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4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40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4000" i="1">
                            <a:latin typeface="Cambria Math"/>
                          </a:rPr>
                          <m:t>𝐿</m:t>
                        </m:r>
                      </m:sub>
                    </m:sSub>
                    <m:f>
                      <m:fPr>
                        <m:ctrlPr>
                          <a:rPr lang="zh-TW" altLang="zh-TW" sz="4000" i="1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zh-TW" altLang="zh-TW" sz="4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40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zh-TW" altLang="zh-TW" sz="4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40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endParaRPr lang="en-US" altLang="zh-TW" sz="4000" dirty="0" smtClean="0">
                  <a:latin typeface="+mn-ea"/>
                </a:endParaRPr>
              </a:p>
              <a:p>
                <a:pPr marL="0" indent="0" algn="ctr">
                  <a:buNone/>
                </a:pPr>
                <a:endParaRPr lang="en-US" altLang="zh-TW" sz="40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812" y="2272472"/>
                <a:ext cx="7313612" cy="1660584"/>
              </a:xfrm>
              <a:blipFill rotWithShape="0">
                <a:blip r:embed="rId4"/>
                <a:stretch>
                  <a:fillRect b="-9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016" l="24121" r="72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0" y="3307241"/>
            <a:ext cx="5588780" cy="341423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988" b="89329" l="39077" r="683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73" t="14430" r="31855" b="13118"/>
          <a:stretch/>
        </p:blipFill>
        <p:spPr>
          <a:xfrm>
            <a:off x="716754" y="1412774"/>
            <a:ext cx="2703118" cy="316835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7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16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17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403648" y="112572"/>
                <a:ext cx="5976664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4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TW" altLang="zh-TW" sz="4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4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sz="4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𝐷𝑅</m:t>
                        </m:r>
                      </m:sub>
                    </m:sSub>
                  </m:oMath>
                </a14:m>
                <a:r>
                  <a:rPr lang="zh-TW" altLang="en-US" sz="4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的變異數</a:t>
                </a:r>
                <a:endParaRPr lang="zh-TW" altLang="en-US" sz="4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algn="ctr"/>
                <a:endParaRPr lang="zh-TW" altLang="en-US" sz="40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algn="ctr"/>
                <a:endParaRPr lang="zh-TW" altLang="en-US" sz="4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2572"/>
                <a:ext cx="5976664" cy="2185214"/>
              </a:xfrm>
              <a:prstGeom prst="rect">
                <a:avLst/>
              </a:prstGeom>
              <a:blipFill rotWithShape="0">
                <a:blip r:embed="rId3"/>
                <a:stretch>
                  <a:fillRect t="-6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016" l="24121" r="72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077071"/>
            <a:ext cx="4355976" cy="2661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413576" y="1402432"/>
                <a:ext cx="7694928" cy="41148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𝐷𝑅</m:t>
                              </m:r>
                            </m:sub>
                          </m:sSub>
                        </m:e>
                      </m:d>
                      <m:r>
                        <a:rPr lang="en-US" altLang="zh-TW">
                          <a:latin typeface="Cambria Math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𝑁𝑛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 其中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TW" altLang="zh-TW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TW" altLang="zh-TW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TW" i="1">
                            <a:latin typeface="Cambria Math"/>
                          </a:rPr>
                          <m:t>𝑁</m:t>
                        </m:r>
                        <m:r>
                          <a:rPr lang="en-US" altLang="zh-TW" i="1"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endParaRPr lang="en-US" altLang="zh-TW" i="1" dirty="0" smtClean="0"/>
              </a:p>
              <a:p>
                <a:pPr marL="0" indent="0">
                  <a:buNone/>
                </a:pPr>
                <a:r>
                  <a:rPr lang="zh-TW" altLang="en-US" i="1" dirty="0"/>
                  <a:t> </a:t>
                </a:r>
                <a:r>
                  <a:rPr lang="zh-TW" altLang="en-US" i="1" dirty="0" smtClean="0"/>
                  <a:t>            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TW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𝑅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TW" altLang="zh-TW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TW" altLang="zh-TW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TW" i="1">
                            <a:latin typeface="Cambria Math"/>
                          </a:rPr>
                          <m:t>𝑁</m:t>
                        </m:r>
                        <m:r>
                          <a:rPr lang="en-US" altLang="zh-TW" i="1"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endParaRPr lang="zh-TW" altLang="zh-TW" i="1" dirty="0"/>
              </a:p>
              <a:p>
                <a:pPr marL="0" indent="0">
                  <a:buNone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                                                                                          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3576" y="1402432"/>
                <a:ext cx="7694928" cy="4114800"/>
              </a:xfr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" y="1811727"/>
            <a:ext cx="2141491" cy="3705505"/>
          </a:xfrm>
          <a:prstGeom prst="rect">
            <a:avLst/>
          </a:prstGeom>
        </p:spPr>
      </p:pic>
      <p:sp>
        <p:nvSpPr>
          <p:cNvPr id="11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17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4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39" y="1806326"/>
            <a:ext cx="1838697" cy="1838697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403648" y="112572"/>
                <a:ext cx="5976664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4800" b="1" i="1">
                        <a:solidFill>
                          <a:prstClr val="black"/>
                        </a:solidFill>
                        <a:latin typeface="Cambria Math"/>
                      </a:rPr>
                      <m:t>𝐕𝐚𝐫</m:t>
                    </m:r>
                    <m:d>
                      <m:dPr>
                        <m:ctrlPr>
                          <a:rPr lang="zh-TW" altLang="zh-TW" sz="4800" b="1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4800" b="1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TW" altLang="zh-TW" sz="4800" b="1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4800" b="1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4800" b="1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𝑫𝑹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4800" b="1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的估計值</a:t>
                </a:r>
                <a:endParaRPr lang="zh-TW" altLang="en-US" sz="4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algn="ctr"/>
                <a:endParaRPr lang="zh-TW" altLang="en-US" sz="4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algn="ctr"/>
                <a:endParaRPr lang="zh-TW" altLang="en-US" sz="4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2572"/>
                <a:ext cx="5976664" cy="2185214"/>
              </a:xfrm>
              <a:prstGeom prst="rect">
                <a:avLst/>
              </a:prstGeom>
              <a:blipFill rotWithShape="0">
                <a:blip r:embed="rId3"/>
                <a:stretch>
                  <a:fillRect t="-6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016" l="24121" r="72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077071"/>
            <a:ext cx="4355976" cy="2661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362844" y="1412776"/>
                <a:ext cx="7313612" cy="352839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/>
                            </a:rPr>
                            <m:t>Var</m:t>
                          </m:r>
                        </m:e>
                      </m:acc>
                      <m:d>
                        <m:d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𝐷𝑅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𝑁</m:t>
                          </m:r>
                          <m:r>
                            <a:rPr lang="en-US" altLang="zh-TW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𝑁𝑛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 其中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TW" altLang="zh-TW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TW" altLang="zh-TW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TW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zh-TW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TW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TW" i="1"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endParaRPr lang="en-US" altLang="zh-TW" i="1" dirty="0" smtClean="0"/>
              </a:p>
              <a:p>
                <a:pPr marL="0" indent="0">
                  <a:buNone/>
                </a:pPr>
                <a:r>
                  <a:rPr lang="zh-TW" altLang="en-US" i="1" dirty="0"/>
                  <a:t> </a:t>
                </a:r>
                <a:r>
                  <a:rPr lang="zh-TW" altLang="en-US" i="1" dirty="0" smtClean="0"/>
                  <a:t>           </a:t>
                </a:r>
                <a:r>
                  <a:rPr lang="zh-TW" altLang="en-US" i="1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𝑅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TW" altLang="zh-TW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TW" altLang="zh-TW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TW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TW" i="1"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endParaRPr lang="zh-TW" altLang="zh-TW" i="1" dirty="0"/>
              </a:p>
              <a:p>
                <a:pPr marL="0" indent="0">
                  <a:buNone/>
                </a:pP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1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2844" y="1412776"/>
                <a:ext cx="7313612" cy="3528392"/>
              </a:xfrm>
              <a:blipFill rotWithShape="0">
                <a:blip r:embed="rId6"/>
                <a:stretch>
                  <a:fillRect b="-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4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18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299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112573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小總結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115616" y="1268760"/>
                <a:ext cx="7313612" cy="4114800"/>
              </a:xfrm>
            </p:spPr>
            <p:txBody>
              <a:bodyPr/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因此，一般雙重抽樣中所考慮的兩次的基本抽樣方法都是採用</a:t>
                </a:r>
                <a:r>
                  <a:rPr lang="zh-TW" altLang="en-US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簡單隨機抽樣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，所以採用的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母體平均數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/>
                          </a:rPr>
                          <m:t>μ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的估計式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2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TW" altLang="zh-TW" sz="32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32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sz="3200" i="1">
                            <a:latin typeface="Cambria Math"/>
                          </a:rPr>
                          <m:t>𝐷𝑅</m:t>
                        </m:r>
                      </m:sub>
                    </m:sSub>
                    <m:r>
                      <a:rPr lang="en-US" altLang="zh-TW" sz="3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sz="32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32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32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3200" i="1">
                            <a:latin typeface="Cambria Math"/>
                          </a:rPr>
                          <m:t>𝐿</m:t>
                        </m:r>
                      </m:sub>
                    </m:sSub>
                    <m:acc>
                      <m:accPr>
                        <m:chr m:val="̂"/>
                        <m:ctrlPr>
                          <a:rPr lang="zh-TW" altLang="zh-TW" sz="32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3200" i="1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TW" altLang="en-US" sz="3200" dirty="0" smtClean="0">
                    <a:latin typeface="+mn-ea"/>
                  </a:rPr>
                  <a:t> 。</a:t>
                </a:r>
                <a:endParaRPr lang="en-US" altLang="zh-TW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616" y="1268760"/>
                <a:ext cx="7313612" cy="4114800"/>
              </a:xfrm>
              <a:blipFill rotWithShape="0">
                <a:blip r:embed="rId2"/>
                <a:stretch>
                  <a:fillRect l="-2083" r="-2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11165" r="4977" b="17180"/>
          <a:stretch/>
        </p:blipFill>
        <p:spPr>
          <a:xfrm>
            <a:off x="5497934" y="4581128"/>
            <a:ext cx="3610570" cy="22322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2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19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932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23528" y="764705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演講者：黃穎竹 </a:t>
            </a:r>
            <a:endParaRPr lang="en-US" altLang="zh-TW" sz="3200" b="1" dirty="0">
              <a:solidFill>
                <a:srgbClr val="40404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200" b="1" dirty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406336134</a:t>
            </a:r>
            <a:endParaRPr lang="zh-TW" altLang="en-US" sz="3200" b="1" dirty="0">
              <a:solidFill>
                <a:srgbClr val="40404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0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</a:t>
            </a:fld>
            <a:endParaRPr lang="zh-TW" altLang="en-US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500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23528" y="764705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40404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演講者：唐卓悅 </a:t>
            </a:r>
            <a:endParaRPr lang="en-US" altLang="zh-TW" sz="3200" b="1" dirty="0">
              <a:solidFill>
                <a:srgbClr val="404040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200" b="1" dirty="0">
                <a:solidFill>
                  <a:srgbClr val="40404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406336225</a:t>
            </a:r>
            <a:endParaRPr lang="zh-TW" altLang="en-US" sz="3200" b="1" dirty="0">
              <a:solidFill>
                <a:srgbClr val="404040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6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srgbClr val="4D4D4D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20</a:t>
            </a:fld>
            <a:endParaRPr lang="zh-TW" altLang="en-US" dirty="0">
              <a:solidFill>
                <a:srgbClr val="4D4D4D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028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437112"/>
            <a:ext cx="2386756" cy="2386756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112573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樣本數的決定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1196752"/>
                <a:ext cx="8228420" cy="43924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60000"/>
                  </a:lnSpc>
                  <a:buNone/>
                </a:pP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蒐集雙重抽樣的樣本資料總成本</a:t>
                </a:r>
                <a:endParaRPr lang="en-US" altLang="zh-TW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60000"/>
                  </a:lnSpc>
                  <a:buNone/>
                </a:pPr>
                <a:r>
                  <a:rPr lang="zh-TW" altLang="en-US" sz="2500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:r>
                  <a:rPr lang="zh-TW" altLang="en-US" sz="25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TW" sz="4000" dirty="0" smtClean="0">
                        <a:solidFill>
                          <a:srgbClr val="FF0000"/>
                        </a:solidFill>
                        <a:latin typeface="Cambria Math"/>
                        <a:ea typeface="標楷體" panose="03000509000000000000" pitchFamily="65" charset="-120"/>
                      </a:rPr>
                      <m:t>𝐶</m:t>
                    </m:r>
                    <m:r>
                      <a:rPr lang="en-US" altLang="zh-TW" sz="4000" dirty="0" smtClean="0">
                        <a:solidFill>
                          <a:srgbClr val="FF0000"/>
                        </a:solidFill>
                        <a:latin typeface="Cambria Math"/>
                        <a:ea typeface="標楷體" panose="03000509000000000000" pitchFamily="65" charset="-120"/>
                      </a:rPr>
                      <m:t>=</m:t>
                    </m:r>
                    <m:sSup>
                      <m:sSupPr>
                        <m:ctrlPr>
                          <a:rPr lang="en-US" altLang="zh-TW" sz="4000" i="1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4000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𝑐</m:t>
                        </m:r>
                      </m:e>
                      <m:sup>
                        <m:r>
                          <a:rPr lang="en-US" altLang="zh-TW" sz="4000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TW" sz="4000" i="1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4000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 sz="4000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  <m:r>
                      <a:rPr lang="en-US" altLang="zh-TW" sz="4000" dirty="0">
                        <a:solidFill>
                          <a:srgbClr val="FF0000"/>
                        </a:solidFill>
                        <a:latin typeface="Cambria Math"/>
                        <a:ea typeface="標楷體" panose="03000509000000000000" pitchFamily="65" charset="-120"/>
                      </a:rPr>
                      <m:t>+</m:t>
                    </m:r>
                    <m:r>
                      <a:rPr lang="en-US" altLang="zh-TW" sz="4000" dirty="0">
                        <a:solidFill>
                          <a:srgbClr val="FF0000"/>
                        </a:solidFill>
                        <a:latin typeface="Cambria Math"/>
                        <a:ea typeface="標楷體" panose="03000509000000000000" pitchFamily="65" charset="-120"/>
                      </a:rPr>
                      <m:t>𝑐𝑛</m:t>
                    </m:r>
                  </m:oMath>
                </a14:m>
                <a:endParaRPr lang="en-US" altLang="zh-TW" sz="4000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6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500" i="1" dirty="0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500" dirty="0">
                            <a:latin typeface="Cambria Math"/>
                            <a:ea typeface="標楷體" panose="03000509000000000000" pitchFamily="65" charset="-120"/>
                          </a:rPr>
                          <m:t>𝑐</m:t>
                        </m:r>
                      </m:e>
                      <m:sup>
                        <m:r>
                          <a:rPr lang="en-US" altLang="zh-TW" sz="2500" dirty="0"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：大樣本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之每一個</a:t>
                </a: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抽樣單位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ｙ度量的成本</a:t>
                </a:r>
                <a:endParaRPr lang="en-US" altLang="zh-TW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6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500" i="1" dirty="0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500" dirty="0"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 sz="2500" dirty="0"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：大樣本的樣本數</a:t>
                </a:r>
                <a:endParaRPr lang="en-US" altLang="zh-TW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6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sz="2500" dirty="0">
                        <a:latin typeface="Cambria Math"/>
                        <a:ea typeface="標楷體" panose="03000509000000000000" pitchFamily="65" charset="-120"/>
                      </a:rPr>
                      <m:t>𝑐</m:t>
                    </m:r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：小樣本</a:t>
                </a: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之每一個抽樣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單位ｘ度量</a:t>
                </a: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成本</a:t>
                </a:r>
                <a:endParaRPr lang="en-US" altLang="zh-TW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6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sz="2500" dirty="0">
                        <a:latin typeface="Cambria Math"/>
                        <a:ea typeface="標楷體" panose="03000509000000000000" pitchFamily="65" charset="-120"/>
                      </a:rPr>
                      <m:t>𝑛</m:t>
                    </m:r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：小樣本</a:t>
                </a: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的樣本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數</a:t>
                </a:r>
                <a:endParaRPr lang="en-US" altLang="zh-TW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1196752"/>
                <a:ext cx="8228420" cy="4392488"/>
              </a:xfrm>
              <a:blipFill rotWithShape="0">
                <a:blip r:embed="rId4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1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21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25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95536" y="59140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For Example</a:t>
            </a:r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"/>
          <a:stretch>
            <a:fillRect/>
          </a:stretch>
        </p:blipFill>
        <p:spPr>
          <a:xfrm>
            <a:off x="7128374" y="4291153"/>
            <a:ext cx="1980130" cy="255394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24" name="橢圓 23"/>
          <p:cNvSpPr/>
          <p:nvPr/>
        </p:nvSpPr>
        <p:spPr>
          <a:xfrm>
            <a:off x="4128733" y="2324073"/>
            <a:ext cx="1667403" cy="2545087"/>
          </a:xfrm>
          <a:prstGeom prst="ellipse">
            <a:avLst/>
          </a:prstGeom>
          <a:solidFill>
            <a:srgbClr val="FF99CC"/>
          </a:solidFill>
          <a:ln>
            <a:solidFill>
              <a:srgbClr val="FF99CC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458812" y="1202904"/>
            <a:ext cx="7929611" cy="4311834"/>
            <a:chOff x="732214" y="1879133"/>
            <a:chExt cx="7175568" cy="4286171"/>
          </a:xfrm>
        </p:grpSpPr>
        <p:sp>
          <p:nvSpPr>
            <p:cNvPr id="26" name="橢圓 25"/>
            <p:cNvSpPr/>
            <p:nvPr/>
          </p:nvSpPr>
          <p:spPr>
            <a:xfrm>
              <a:off x="935597" y="2348879"/>
              <a:ext cx="2274675" cy="3816425"/>
            </a:xfrm>
            <a:prstGeom prst="ellipse">
              <a:avLst/>
            </a:prstGeom>
            <a:solidFill>
              <a:srgbClr val="CC00FF"/>
            </a:solidFill>
            <a:ln>
              <a:solidFill>
                <a:srgbClr val="CC00FF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FF"/>
                </a:solidFill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>
              <a:off x="4436478" y="3424613"/>
              <a:ext cx="799719" cy="1597900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FFCCFF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29" name="直線單箭頭接點 28"/>
            <p:cNvCxnSpPr/>
            <p:nvPr/>
          </p:nvCxnSpPr>
          <p:spPr>
            <a:xfrm>
              <a:off x="2852822" y="4232524"/>
              <a:ext cx="1191904" cy="2456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732214" y="1879133"/>
              <a:ext cx="2727876" cy="458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3000</a:t>
              </a:r>
              <a:r>
                <a:rPr lang="zh-TW" altLang="en-US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戶東方梨農戶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921847" y="2369874"/>
              <a:ext cx="1771459" cy="458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300</a:t>
              </a:r>
              <a:r>
                <a:rPr lang="zh-TW" altLang="en-US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戶</a:t>
              </a:r>
              <a:r>
                <a:rPr lang="zh-TW" altLang="en-US" sz="2400" dirty="0" smtClean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農戶</a:t>
              </a:r>
              <a:endParaRPr lang="zh-TW" altLang="en-US" sz="24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248739" y="2936539"/>
              <a:ext cx="1659043" cy="458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30</a:t>
              </a:r>
              <a:r>
                <a:rPr lang="zh-TW" altLang="en-US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戶</a:t>
              </a:r>
              <a:r>
                <a:rPr lang="zh-TW" altLang="en-US" sz="2400" dirty="0" smtClean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農戶</a:t>
              </a:r>
              <a:endParaRPr lang="en-US" altLang="zh-TW" sz="24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3118983" y="3063096"/>
              <a:ext cx="925742" cy="119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簡單隨機抽樣</a:t>
              </a:r>
              <a:endParaRPr lang="en-US" altLang="zh-TW" sz="24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92918" y="2993629"/>
              <a:ext cx="926249" cy="119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簡單隨機抽樣</a:t>
              </a:r>
              <a:endParaRPr lang="en-US" altLang="zh-TW" sz="24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35" name="橢圓 34"/>
          <p:cNvSpPr/>
          <p:nvPr/>
        </p:nvSpPr>
        <p:spPr>
          <a:xfrm>
            <a:off x="6767461" y="2730068"/>
            <a:ext cx="900883" cy="1707044"/>
          </a:xfrm>
          <a:prstGeom prst="ellipse">
            <a:avLst/>
          </a:prstGeom>
          <a:solidFill>
            <a:srgbClr val="FFCCFF"/>
          </a:solidFill>
          <a:ln>
            <a:solidFill>
              <a:srgbClr val="FFCC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>
            <a:off x="5436096" y="3573016"/>
            <a:ext cx="1324715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1115616" y="2252065"/>
            <a:ext cx="1667403" cy="2545087"/>
          </a:xfrm>
          <a:prstGeom prst="ellipse">
            <a:avLst/>
          </a:prstGeom>
          <a:solidFill>
            <a:srgbClr val="FF99CC"/>
          </a:solidFill>
          <a:ln>
            <a:solidFill>
              <a:srgbClr val="FF99CC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22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41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429000"/>
            <a:ext cx="3394868" cy="3394868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1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23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95536" y="59140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For Example</a:t>
            </a:r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323528" y="1166843"/>
                <a:ext cx="8623800" cy="5029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3500"/>
                  </a:lnSpc>
                </a:pPr>
                <a:r>
                  <a:rPr lang="zh-TW" altLang="en-US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全國有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3000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戶東方梨農戶，第一階段抽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300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戶作為大樣本，調查每戶農地面積，調查一戶農地面積的成本是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10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元，接著，第二階段再從大樣本中抽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30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戶作為小樣本，調查每戶年產量，調查一戶年產量的成本是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100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元。</a:t>
                </a:r>
                <a:endParaRPr lang="en-US" altLang="zh-TW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  <a:p>
                <a:pPr algn="just">
                  <a:lnSpc>
                    <a:spcPts val="3500"/>
                  </a:lnSpc>
                </a:pPr>
                <a:r>
                  <a:rPr lang="zh-TW" altLang="en-US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請問：</a:t>
                </a:r>
                <a:endParaRPr lang="en-US" altLang="zh-TW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  <a:p>
                <a:pPr marL="342900" indent="-342900" algn="just">
                  <a:lnSpc>
                    <a:spcPts val="3500"/>
                  </a:lnSpc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N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是多少</a:t>
                </a:r>
                <a:r>
                  <a:rPr lang="zh-TW" altLang="en-US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？ </a:t>
                </a:r>
                <a:endParaRPr lang="en-US" altLang="zh-TW" sz="2400" b="1" dirty="0" smtClean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  <a:p>
                <a:pPr algn="just">
                  <a:lnSpc>
                    <a:spcPts val="3500"/>
                  </a:lnSpc>
                </a:pPr>
                <a:r>
                  <a:rPr lang="en-US" altLang="zh-TW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2.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prstClr val="black"/>
                            </a:solidFill>
                            <a:latin typeface="Cambria Math"/>
                          </a:rPr>
                          <m:t>n</m:t>
                        </m:r>
                      </m:e>
                      <m:sup>
                        <m:r>
                          <a:rPr lang="en-US" altLang="zh-TW" sz="2400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是多少？ </a:t>
                </a:r>
                <a:endParaRPr lang="en-US" altLang="zh-TW" sz="2400" dirty="0" smtClean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  <a:p>
                <a:pPr algn="just">
                  <a:lnSpc>
                    <a:spcPts val="3500"/>
                  </a:lnSpc>
                </a:pPr>
                <a:r>
                  <a:rPr lang="en-US" altLang="zh-TW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3.n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是多少</a:t>
                </a:r>
                <a:r>
                  <a:rPr lang="zh-TW" altLang="en-US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？ </a:t>
                </a:r>
                <a:endParaRPr lang="en-US" altLang="zh-TW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  <a:p>
                <a:pPr algn="just">
                  <a:lnSpc>
                    <a:spcPts val="3500"/>
                  </a:lnSpc>
                </a:pPr>
                <a:r>
                  <a:rPr lang="en-US" altLang="zh-TW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4</a:t>
                </a:r>
                <a:r>
                  <a:rPr lang="en-US" altLang="zh-TW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dirty="0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c</m:t>
                        </m:r>
                      </m:e>
                      <m:sup>
                        <m:r>
                          <a:rPr lang="en-US" altLang="zh-TW" sz="2400" dirty="0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是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多少</a:t>
                </a:r>
                <a:r>
                  <a:rPr lang="zh-TW" altLang="en-US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？ </a:t>
                </a:r>
                <a:endParaRPr lang="en-US" altLang="zh-TW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  <a:p>
                <a:pPr algn="just">
                  <a:lnSpc>
                    <a:spcPts val="3500"/>
                  </a:lnSpc>
                </a:pPr>
                <a:r>
                  <a:rPr lang="en-US" altLang="zh-TW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5.c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是多少</a:t>
                </a:r>
                <a:r>
                  <a:rPr lang="zh-TW" altLang="en-US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？ </a:t>
                </a:r>
                <a:endParaRPr lang="en-US" altLang="zh-TW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  <a:p>
                <a:pPr algn="just">
                  <a:lnSpc>
                    <a:spcPts val="3500"/>
                  </a:lnSpc>
                </a:pPr>
                <a:r>
                  <a:rPr lang="en-US" altLang="zh-TW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6.C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是多少</a:t>
                </a:r>
                <a:r>
                  <a:rPr lang="zh-TW" altLang="en-US" sz="2400" dirty="0" smtClean="0">
                    <a:solidFill>
                      <a:prstClr val="black"/>
                    </a:solidFill>
                    <a:latin typeface="DFKai-SB" panose="03000509000000000000" pitchFamily="65" charset="-120"/>
                    <a:ea typeface="DFKai-SB" panose="03000509000000000000" pitchFamily="65" charset="-120"/>
                  </a:rPr>
                  <a:t>？ </a:t>
                </a:r>
                <a:endParaRPr lang="zh-TW" altLang="en-US" sz="24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66843"/>
                <a:ext cx="8623800" cy="5029582"/>
              </a:xfrm>
              <a:prstGeom prst="rect">
                <a:avLst/>
              </a:prstGeom>
              <a:blipFill rotWithShape="1">
                <a:blip r:embed="rId5"/>
                <a:stretch>
                  <a:fillRect l="-1060" t="-121" r="-1131" b="-1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2195736" y="339938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Ans</a:t>
            </a:r>
            <a:r>
              <a:rPr lang="en-US" altLang="zh-TW" sz="2400" b="1" dirty="0" smtClean="0">
                <a:solidFill>
                  <a:srgbClr val="FF0000"/>
                </a:solidFill>
                <a:latin typeface="標楷體"/>
                <a:ea typeface="標楷體"/>
              </a:rPr>
              <a:t>:</a:t>
            </a:r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3000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195736" y="3861048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Ans</a:t>
            </a:r>
            <a:r>
              <a:rPr lang="en-US" altLang="zh-TW" sz="2400" b="1" dirty="0" smtClean="0">
                <a:solidFill>
                  <a:srgbClr val="FF0000"/>
                </a:solidFill>
                <a:latin typeface="標楷體"/>
                <a:ea typeface="標楷體"/>
              </a:rPr>
              <a:t>:</a:t>
            </a:r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300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195736" y="429309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Ans</a:t>
            </a:r>
            <a:r>
              <a:rPr lang="en-US" altLang="zh-TW" sz="2400" b="1" dirty="0" smtClean="0">
                <a:solidFill>
                  <a:srgbClr val="FF0000"/>
                </a:solidFill>
                <a:latin typeface="標楷體"/>
                <a:ea typeface="標楷體"/>
              </a:rPr>
              <a:t>:</a:t>
            </a:r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30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195736" y="472514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Ans</a:t>
            </a:r>
            <a:r>
              <a:rPr lang="en-US" altLang="zh-TW" sz="2400" b="1" dirty="0" smtClean="0">
                <a:solidFill>
                  <a:srgbClr val="FF0000"/>
                </a:solidFill>
                <a:latin typeface="標楷體"/>
                <a:ea typeface="標楷體"/>
              </a:rPr>
              <a:t>:</a:t>
            </a:r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10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195736" y="519958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Ans</a:t>
            </a:r>
            <a:r>
              <a:rPr lang="en-US" altLang="zh-TW" sz="2400" b="1" dirty="0" smtClean="0">
                <a:solidFill>
                  <a:srgbClr val="FF0000"/>
                </a:solidFill>
                <a:latin typeface="標楷體"/>
                <a:ea typeface="標楷體"/>
              </a:rPr>
              <a:t>:</a:t>
            </a:r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100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195736" y="5631631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Ans</a:t>
            </a:r>
            <a:r>
              <a:rPr lang="en-US" altLang="zh-TW" sz="2400" b="1" dirty="0" smtClean="0">
                <a:solidFill>
                  <a:srgbClr val="FF0000"/>
                </a:solidFill>
                <a:latin typeface="標楷體"/>
                <a:ea typeface="標楷體"/>
              </a:rPr>
              <a:t>:</a:t>
            </a:r>
            <a:r>
              <a:rPr lang="en-US" altLang="zh-TW" sz="2400" b="1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6000</a:t>
            </a:r>
          </a:p>
        </p:txBody>
      </p:sp>
    </p:spTree>
    <p:extLst>
      <p:ext uri="{BB962C8B-B14F-4D97-AF65-F5344CB8AC3E}">
        <p14:creationId xmlns:p14="http://schemas.microsoft.com/office/powerpoint/2010/main" val="233048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112573"/>
            <a:ext cx="5976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考慮狀況有 </a:t>
            </a:r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3</a:t>
            </a:r>
            <a:r>
              <a:rPr lang="zh-TW" altLang="zh-TW" sz="2800" dirty="0">
                <a:solidFill>
                  <a:prstClr val="black"/>
                </a:solidFill>
              </a:rPr>
              <a:t>【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P.342</a:t>
            </a:r>
            <a:r>
              <a:rPr lang="zh-TW" altLang="zh-TW" sz="2800" dirty="0">
                <a:solidFill>
                  <a:prstClr val="black"/>
                </a:solidFill>
              </a:rPr>
              <a:t>】</a:t>
            </a:r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5373216"/>
            <a:ext cx="1450652" cy="1450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52736"/>
                <a:ext cx="8568952" cy="411480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zh-TW" sz="2500" dirty="0">
                    <a:latin typeface="標楷體" panose="03000509000000000000" pitchFamily="65" charset="-120"/>
                    <a:ea typeface="標楷體" panose="03000509000000000000" pitchFamily="65" charset="-120"/>
                    <a:sym typeface="Wingdings"/>
                  </a:rPr>
                  <a:t>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調查總經費</a:t>
                </a:r>
                <a:r>
                  <a:rPr lang="en-US" altLang="zh-TW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500" dirty="0" smtClean="0">
                        <a:solidFill>
                          <a:srgbClr val="FF0000"/>
                        </a:solidFill>
                        <a:latin typeface="Cambria Math"/>
                        <a:ea typeface="標楷體" panose="03000509000000000000" pitchFamily="65" charset="-120"/>
                      </a:rPr>
                      <m:t>𝐶</m:t>
                    </m:r>
                  </m:oMath>
                </a14:m>
                <a:r>
                  <a:rPr lang="en-US" altLang="zh-TW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固定之下，如何配置樣本數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500" i="1" dirty="0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500" dirty="0"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 sz="2500" dirty="0"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</a:t>
                </a:r>
                <a14:m>
                  <m:oMath xmlns:m="http://schemas.openxmlformats.org/officeDocument/2006/math">
                    <m:r>
                      <a:rPr lang="en-US" altLang="zh-TW" sz="2500" dirty="0">
                        <a:latin typeface="Cambria Math"/>
                        <a:ea typeface="標楷體" panose="03000509000000000000" pitchFamily="65" charset="-120"/>
                      </a:rPr>
                      <m:t>𝑛</m:t>
                    </m:r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，使得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500">
                        <a:latin typeface="Cambria Math"/>
                      </a:rPr>
                      <m:t>Var</m:t>
                    </m:r>
                    <m:d>
                      <m:dPr>
                        <m:ctrlPr>
                          <a:rPr lang="zh-TW" altLang="zh-TW" sz="25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5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TW" altLang="zh-TW" sz="25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5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500" i="1">
                                <a:latin typeface="Cambria Math"/>
                              </a:rPr>
                              <m:t>𝐷𝑅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為最低。</a:t>
                </a:r>
                <a:endParaRPr lang="en-US" altLang="zh-TW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zh-TW" sz="25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zh-TW" sz="2500" dirty="0" smtClean="0">
                    <a:latin typeface="標楷體" panose="03000509000000000000" pitchFamily="65" charset="-120"/>
                    <a:ea typeface="標楷體" panose="03000509000000000000" pitchFamily="65" charset="-120"/>
                    <a:sym typeface="Wingdings"/>
                  </a:rPr>
                  <a:t>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固定</a:t>
                </a:r>
                <a14:m>
                  <m:oMath xmlns:m="http://schemas.openxmlformats.org/officeDocument/2006/math">
                    <m:r>
                      <a:rPr lang="zh-TW" altLang="en-US" sz="2500" i="1" dirty="0">
                        <a:latin typeface="Cambria Math"/>
                        <a:ea typeface="標楷體" panose="03000509000000000000" pitchFamily="65" charset="-120"/>
                      </a:rPr>
                      <m:t>變異</m:t>
                    </m:r>
                    <m:r>
                      <a:rPr lang="zh-TW" altLang="en-US" sz="2500" b="0" i="1" dirty="0" smtClean="0">
                        <a:latin typeface="Cambria Math"/>
                        <a:ea typeface="標楷體" panose="03000509000000000000" pitchFamily="65" charset="-120"/>
                      </a:rPr>
                      <m:t>數</m:t>
                    </m:r>
                    <m:r>
                      <m:rPr>
                        <m:nor/>
                      </m:rPr>
                      <a:rPr lang="en-US" altLang="zh-TW" sz="25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500" smtClean="0">
                        <a:solidFill>
                          <a:srgbClr val="FF0000"/>
                        </a:solidFill>
                        <a:latin typeface="Cambria Math"/>
                        <a:ea typeface="標楷體" panose="03000509000000000000" pitchFamily="65" charset="-120"/>
                      </a:rPr>
                      <m:t>Var</m:t>
                    </m:r>
                    <m:d>
                      <m:dPr>
                        <m:ctrlPr>
                          <a:rPr lang="zh-TW" altLang="zh-TW" sz="2500" i="1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500" i="1">
                                <a:solidFill>
                                  <a:srgbClr val="FF0000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TW" altLang="zh-TW" sz="25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50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500">
                                <a:solidFill>
                                  <a:srgbClr val="FF0000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  <m:t>𝐷𝑅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之值，</a:t>
                </a: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如何配置樣本數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500" i="1" dirty="0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500" dirty="0"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 sz="2500" dirty="0"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</a:t>
                </a:r>
                <a14:m>
                  <m:oMath xmlns:m="http://schemas.openxmlformats.org/officeDocument/2006/math">
                    <m:r>
                      <a:rPr lang="en-US" altLang="zh-TW" sz="2500" dirty="0">
                        <a:latin typeface="Cambria Math"/>
                        <a:ea typeface="標楷體" panose="03000509000000000000" pitchFamily="65" charset="-120"/>
                      </a:rPr>
                      <m:t>𝑛</m:t>
                    </m:r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</a:t>
                </a: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使得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調查</a:t>
                </a: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總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經費</a:t>
                </a: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最低。</a:t>
                </a:r>
                <a:endParaRPr lang="en-US" altLang="zh-TW" sz="25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zh-TW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zh-TW" sz="2500" dirty="0">
                    <a:latin typeface="標楷體" panose="03000509000000000000" pitchFamily="65" charset="-120"/>
                    <a:ea typeface="標楷體" panose="03000509000000000000" pitchFamily="65" charset="-120"/>
                    <a:sym typeface="Wingdings"/>
                  </a:rPr>
                  <a:t>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給定大樣本數</a:t>
                </a:r>
                <a:r>
                  <a:rPr lang="en-US" altLang="zh-TW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500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500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 sz="2500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及要求</a:t>
                </a:r>
                <a:r>
                  <a:rPr lang="zh-TW" altLang="en-US" sz="25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準確度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之下，決定最低</a:t>
                </a: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需要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的小樣本數</a:t>
                </a:r>
                <a:r>
                  <a:rPr lang="zh-TW" altLang="en-US" sz="2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zh-TW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428" y="1119411"/>
                <a:ext cx="8568952" cy="4114800"/>
              </a:xfrm>
              <a:blipFill rotWithShape="1">
                <a:blip r:embed="rId4"/>
                <a:stretch>
                  <a:fillRect l="-1138" r="-1209" b="-2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5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24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133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44016" y="112573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狀況 </a:t>
            </a:r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1</a:t>
            </a:r>
            <a:r>
              <a:rPr lang="zh-TW" altLang="zh-TW" sz="2800" dirty="0">
                <a:solidFill>
                  <a:prstClr val="black"/>
                </a:solidFill>
              </a:rPr>
              <a:t>【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公式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9-2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P.342</a:t>
            </a:r>
            <a:r>
              <a:rPr lang="zh-TW" altLang="zh-TW" sz="2800" dirty="0">
                <a:solidFill>
                  <a:prstClr val="black"/>
                </a:solidFill>
              </a:rPr>
              <a:t>】</a:t>
            </a:r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08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1128"/>
            <a:ext cx="2523939" cy="2523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146820" y="1196752"/>
                <a:ext cx="7313612" cy="477013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just">
                  <a:lnSpc>
                    <a:spcPct val="170000"/>
                  </a:lnSpc>
                  <a:buNone/>
                </a:pP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調查總經費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dirty="0">
                        <a:solidFill>
                          <a:srgbClr val="FF0000"/>
                        </a:solidFill>
                        <a:latin typeface="Cambria Math"/>
                        <a:ea typeface="標楷體" panose="03000509000000000000" pitchFamily="65" charset="-120"/>
                      </a:rPr>
                      <m:t>𝐶</m:t>
                    </m:r>
                  </m:oMath>
                </a14:m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固定之下，如何配置樣本數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dirty="0"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 dirty="0"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/>
                        <a:ea typeface="標楷體" panose="03000509000000000000" pitchFamily="65" charset="-120"/>
                      </a:rPr>
                      <m:t>𝑛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，使得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/>
                      </a:rPr>
                      <m:t>Var</m:t>
                    </m:r>
                    <m:d>
                      <m:dPr>
                        <m:ctrlPr>
                          <a:rPr lang="zh-TW" altLang="zh-TW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TW" altLang="zh-TW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𝐷𝑅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為最低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𝐶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𝑐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TW" sz="2400" i="1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2400" dirty="0" smtClean="0"/>
              </a:p>
              <a:p>
                <a:pPr marL="0" indent="0">
                  <a:buNone/>
                </a:pPr>
                <a:endParaRPr lang="en-US" altLang="zh-TW" sz="2400" dirty="0" smtClean="0"/>
              </a:p>
              <a:p>
                <a:pPr marL="0" indent="0">
                  <a:buNone/>
                </a:pPr>
                <a:endParaRPr lang="zh-TW" altLang="zh-TW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>
                          <a:latin typeface="Cambria Math"/>
                        </a:rPr>
                        <m:t>n</m:t>
                      </m:r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𝐶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TW" sz="2400" i="1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𝑐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TW" sz="2400" i="1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2400" dirty="0" smtClean="0"/>
              </a:p>
              <a:p>
                <a:pPr marL="0" indent="0">
                  <a:buNone/>
                </a:pPr>
                <a:endParaRPr lang="zh-TW" altLang="zh-TW" sz="2400" dirty="0"/>
              </a:p>
              <a:p>
                <a:pPr marL="0" indent="0">
                  <a:buNone/>
                </a:pP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1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6820" y="1196752"/>
                <a:ext cx="7313612" cy="4770139"/>
              </a:xfrm>
              <a:blipFill rotWithShape="1">
                <a:blip r:embed="rId5"/>
                <a:stretch>
                  <a:fillRect l="-1333" r="-14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67544" y="3501008"/>
                <a:ext cx="3138360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𝐧</m:t>
                      </m:r>
                      <m:r>
                        <a:rPr lang="en-US" altLang="zh-TW" sz="2400" b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zh-TW" altLang="zh-TW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  <m:sup>
                          <m:r>
                            <a:rPr lang="en-US" altLang="zh-TW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zh-TW" altLang="zh-TW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zh-TW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p>
                                  <m:r>
                                    <a:rPr lang="en-US" altLang="zh-TW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altLang="zh-TW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zh-TW" altLang="zh-TW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TW" altLang="zh-TW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zh-TW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TW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zh-TW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zh-TW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01008"/>
                <a:ext cx="3138360" cy="118352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5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25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t="1877" r="5179" b="4387"/>
          <a:stretch>
            <a:fillRect/>
          </a:stretch>
        </p:blipFill>
        <p:spPr>
          <a:xfrm>
            <a:off x="6588224" y="3822837"/>
            <a:ext cx="2506561" cy="30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t="1877" r="5179" b="4387"/>
          <a:stretch>
            <a:fillRect/>
          </a:stretch>
        </p:blipFill>
        <p:spPr>
          <a:xfrm>
            <a:off x="7452320" y="4869160"/>
            <a:ext cx="1642465" cy="1988840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44016" y="112573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例題 </a:t>
            </a:r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9.1</a:t>
            </a:r>
            <a:r>
              <a:rPr lang="zh-TW" altLang="zh-TW" sz="2800" dirty="0">
                <a:solidFill>
                  <a:prstClr val="black"/>
                </a:solidFill>
              </a:rPr>
              <a:t>【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P.343</a:t>
            </a:r>
            <a:r>
              <a:rPr lang="zh-TW" altLang="zh-TW" sz="2800" dirty="0">
                <a:solidFill>
                  <a:prstClr val="black"/>
                </a:solidFill>
              </a:rPr>
              <a:t>】</a:t>
            </a:r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graphicFrame>
        <p:nvGraphicFramePr>
          <p:cNvPr id="10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949461"/>
              </p:ext>
            </p:extLst>
          </p:nvPr>
        </p:nvGraphicFramePr>
        <p:xfrm>
          <a:off x="1138480" y="1321241"/>
          <a:ext cx="7105928" cy="3456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360"/>
                <a:gridCol w="1593442"/>
                <a:gridCol w="1759563"/>
                <a:gridCol w="1759563"/>
              </a:tblGrid>
              <a:tr h="691277">
                <a:tc>
                  <a:txBody>
                    <a:bodyPr/>
                    <a:lstStyle/>
                    <a:p>
                      <a:pPr algn="ctr"/>
                      <a:endParaRPr lang="zh-TW" altLang="en-US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母體</a:t>
                      </a:r>
                      <a:endParaRPr lang="zh-TW" altLang="en-US" sz="2800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大樣本</a:t>
                      </a:r>
                      <a:endParaRPr lang="zh-TW" altLang="en-US" sz="2800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小樣本</a:t>
                      </a:r>
                      <a:endParaRPr lang="zh-TW" altLang="en-US" sz="2800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</a:tr>
              <a:tr h="69127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抽樣單位個數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i="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20000</a:t>
                      </a:r>
                      <a:endParaRPr lang="zh-TW" altLang="en-US" sz="2000" i="0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/>
                    </a:p>
                  </a:txBody>
                  <a:tcPr anchor="ctr">
                    <a:blipFill rotWithShape="1">
                      <a:blip r:embed="rId4"/>
                      <a:stretch>
                        <a:fillRect l="-203806" t="-100000" r="-100000" b="-29824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i="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90</a:t>
                      </a:r>
                      <a:endParaRPr lang="zh-TW" altLang="en-US" sz="2000" i="0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</a:tr>
              <a:tr h="6912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200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ｘ度量值</a:t>
                      </a:r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的平均</a:t>
                      </a:r>
                      <a:endParaRPr lang="zh-TW" altLang="en-US" sz="2000" baseline="0" dirty="0" smtClean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/>
                    </a:p>
                  </a:txBody>
                  <a:tcPr anchor="ctr">
                    <a:blipFill rotWithShape="1">
                      <a:blip r:embed="rId4"/>
                      <a:stretch>
                        <a:fillRect l="-125670" t="-201770" r="-221456" b="-20088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dirty="0"/>
                    </a:p>
                  </a:txBody>
                  <a:tcPr anchor="ctr">
                    <a:blipFill rotWithShape="1">
                      <a:blip r:embed="rId4"/>
                      <a:stretch>
                        <a:fillRect l="-304861" t="-201770" r="-347" b="-200885"/>
                      </a:stretch>
                    </a:blipFill>
                  </a:tcPr>
                </a:tc>
              </a:tr>
              <a:tr h="6912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200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ｙ度量值的平均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/>
                    </a:p>
                  </a:txBody>
                  <a:tcPr anchor="ctr">
                    <a:blipFill rotWithShape="1">
                      <a:blip r:embed="rId4"/>
                      <a:stretch>
                        <a:fillRect l="-125670" t="-299123" r="-221456" b="-9912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0.452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dirty="0"/>
                    </a:p>
                  </a:txBody>
                  <a:tcPr anchor="ctr">
                    <a:blipFill rotWithShape="1">
                      <a:blip r:embed="rId4"/>
                      <a:stretch>
                        <a:fillRect l="-304861" t="-299123" r="-347" b="-99123"/>
                      </a:stretch>
                    </a:blipFill>
                  </a:tcPr>
                </a:tc>
              </a:tr>
              <a:tr h="6912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200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每筆蒐集費用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15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Times New Roman" panose="02020603050405020304" pitchFamily="18" charset="0"/>
                          <a:ea typeface="DFKai-SB" panose="03000509000000000000" pitchFamily="65" charset="-120"/>
                        </a:rPr>
                        <a:t>120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DFKai-SB" panose="03000509000000000000" pitchFamily="65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0519" r="5955" b="16388"/>
          <a:stretch>
            <a:fillRect/>
          </a:stretch>
        </p:blipFill>
        <p:spPr>
          <a:xfrm>
            <a:off x="144810" y="5157192"/>
            <a:ext cx="3043996" cy="169951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2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26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841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-27384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解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題</a:t>
            </a:r>
            <a:r>
              <a:rPr lang="zh-TW" altLang="zh-TW" sz="2800" dirty="0">
                <a:solidFill>
                  <a:prstClr val="black"/>
                </a:solidFill>
              </a:rPr>
              <a:t>【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P.345</a:t>
            </a:r>
            <a:r>
              <a:rPr lang="zh-TW" altLang="zh-TW" sz="2800" dirty="0">
                <a:solidFill>
                  <a:prstClr val="black"/>
                </a:solidFill>
              </a:rPr>
              <a:t>】 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  <a:sym typeface="Wingdings" panose="05000000000000000000"/>
              </a:rPr>
              <a:t>    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3"/>
          <a:stretch>
            <a:fillRect/>
          </a:stretch>
        </p:blipFill>
        <p:spPr>
          <a:xfrm>
            <a:off x="5580113" y="5042306"/>
            <a:ext cx="3485040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115616" y="980728"/>
                <a:ext cx="7313612" cy="4410099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60000"/>
                  </a:lnSpc>
                  <a:buNone/>
                </a:pP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在調查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總經費</a:t>
                </a:r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400" dirty="0">
                        <a:solidFill>
                          <a:srgbClr val="FF0000"/>
                        </a:solidFill>
                        <a:latin typeface="Cambria Math"/>
                        <a:ea typeface="標楷體" panose="03000509000000000000" pitchFamily="65" charset="-120"/>
                      </a:rPr>
                      <m:t>𝐶</m:t>
                    </m:r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  <a:ea typeface="標楷體" panose="03000509000000000000" pitchFamily="65" charset="-120"/>
                      </a:rPr>
                      <m:t>=100000</m:t>
                    </m:r>
                  </m:oMath>
                </a14:m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固定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之下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，要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使得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/>
                      </a:rPr>
                      <m:t>Var</m:t>
                    </m:r>
                    <m:d>
                      <m:dPr>
                        <m:ctrlPr>
                          <a:rPr lang="zh-TW" altLang="zh-TW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TW" altLang="zh-TW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𝐷𝑅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為最低。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400" dirty="0"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 sz="2400" dirty="0"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</a:t>
                </a:r>
                <a14:m>
                  <m:oMath xmlns:m="http://schemas.openxmlformats.org/officeDocument/2006/math">
                    <m:r>
                      <a:rPr lang="en-US" altLang="zh-TW" sz="2400" dirty="0">
                        <a:latin typeface="Cambria Math"/>
                        <a:ea typeface="標楷體" panose="03000509000000000000" pitchFamily="65" charset="-120"/>
                      </a:rPr>
                      <m:t>𝑛</m:t>
                    </m:r>
                    <m:r>
                      <a:rPr lang="zh-TW" altLang="en-US" sz="2400" i="1" dirty="0">
                        <a:latin typeface="Cambria Math"/>
                        <a:ea typeface="標楷體" panose="03000509000000000000" pitchFamily="65" charset="-120"/>
                      </a:rPr>
                      <m:t>為何</m:t>
                    </m:r>
                    <m:r>
                      <a:rPr lang="zh-TW" altLang="en-US" sz="2400" b="0" i="1" dirty="0" smtClean="0">
                        <a:latin typeface="Cambria Math"/>
                        <a:ea typeface="標楷體" panose="03000509000000000000" pitchFamily="65" charset="-120"/>
                      </a:rPr>
                      <m:t>？</m:t>
                    </m:r>
                  </m:oMath>
                </a14:m>
                <a:endParaRPr lang="en-US" altLang="zh-TW" sz="2400" b="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sz="2400" b="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sSupPr>
                        <m:e>
                          <m:r>
                            <a:rPr lang="en-US" altLang="zh-TW" sz="2400">
                              <a:latin typeface="Cambria Math"/>
                              <a:ea typeface="標楷體" panose="03000509000000000000" pitchFamily="65" charset="-120"/>
                            </a:rPr>
                            <m:t>𝑛</m:t>
                          </m:r>
                        </m:e>
                        <m:sup>
                          <m:r>
                            <a:rPr lang="en-US" altLang="zh-TW" sz="2400">
                              <a:latin typeface="Cambria Math"/>
                              <a:ea typeface="標楷體" panose="03000509000000000000" pitchFamily="65" charset="-12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>
                          <a:latin typeface="Cambria Math"/>
                          <a:ea typeface="標楷體" panose="03000509000000000000" pitchFamily="65" charset="-12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r>
                            <a:rPr lang="en-US" altLang="zh-TW" sz="2400">
                              <a:latin typeface="Cambria Math"/>
                              <a:ea typeface="標楷體" panose="03000509000000000000" pitchFamily="65" charset="-120"/>
                            </a:rPr>
                            <m:t>𝐶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2400">
                                  <a:latin typeface="Cambria Math"/>
                                  <a:ea typeface="標楷體" panose="03000509000000000000" pitchFamily="65" charset="-12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>
                                  <a:latin typeface="Cambria Math"/>
                                  <a:ea typeface="標楷體" panose="03000509000000000000" pitchFamily="65" charset="-12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>
                              <a:latin typeface="Cambria Math"/>
                              <a:ea typeface="標楷體" panose="03000509000000000000" pitchFamily="65" charset="-120"/>
                            </a:rPr>
                            <m:t>+</m:t>
                          </m:r>
                          <m:r>
                            <a:rPr lang="en-US" altLang="zh-TW" sz="2400">
                              <a:latin typeface="Cambria Math"/>
                              <a:ea typeface="標楷體" panose="03000509000000000000" pitchFamily="65" charset="-120"/>
                            </a:rPr>
                            <m:t>𝑐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400" i="1"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sz="2400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400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altLang="zh-TW" sz="2400">
                                  <a:latin typeface="Cambria Math"/>
                                  <a:ea typeface="標楷體" panose="03000509000000000000" pitchFamily="65" charset="-12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400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zh-TW" sz="2400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400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TW" sz="2400">
                                  <a:latin typeface="Cambria Math"/>
                                  <a:ea typeface="標楷體" panose="03000509000000000000" pitchFamily="65" charset="-12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/>
                            <a:ea typeface="標楷體" panose="03000509000000000000" pitchFamily="65" charset="-120"/>
                          </a:rPr>
                          <m:t>𝑆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=19.1476</m:t>
                    </m:r>
                    <m:r>
                      <a:rPr lang="zh-TW" altLang="en-US" sz="2400">
                        <a:latin typeface="Cambria Math"/>
                        <a:ea typeface="標楷體" panose="03000509000000000000" pitchFamily="65" charset="-120"/>
                      </a:rPr>
                      <m:t>、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  <a:ea typeface="標楷體" panose="03000509000000000000" pitchFamily="65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  <a:ea typeface="標楷體" panose="03000509000000000000" pitchFamily="65" charset="-120"/>
                              </a:rPr>
                              <m:t>𝑅</m:t>
                            </m:r>
                          </m:sub>
                        </m:sSub>
                      </m:e>
                      <m:sup>
                        <m:r>
                          <a:rPr lang="en-US" altLang="zh-TW" sz="2400" b="0" i="1" smtClean="0">
                            <a:latin typeface="Cambria Math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=0.0523</m:t>
                    </m:r>
                  </m:oMath>
                </a14:m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sSupPr>
                        <m:e>
                          <m:r>
                            <a:rPr lang="en-US" altLang="zh-TW" sz="2400">
                              <a:latin typeface="Cambria Math"/>
                              <a:ea typeface="標楷體" panose="03000509000000000000" pitchFamily="65" charset="-120"/>
                            </a:rPr>
                            <m:t>𝑛</m:t>
                          </m:r>
                        </m:e>
                        <m:sup>
                          <m:r>
                            <a:rPr lang="en-US" altLang="zh-TW" sz="2400">
                              <a:latin typeface="Cambria Math"/>
                              <a:ea typeface="標楷體" panose="03000509000000000000" pitchFamily="65" charset="-12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>
                          <a:latin typeface="Cambria Math"/>
                          <a:ea typeface="標楷體" panose="03000509000000000000" pitchFamily="65" charset="-120"/>
                        </a:rPr>
                        <m:t>=5807</m:t>
                      </m:r>
                    </m:oMath>
                  </m:oMathPara>
                </a14:m>
                <a:endPara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sz="2400" b="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616" y="980728"/>
                <a:ext cx="7313612" cy="4410099"/>
              </a:xfrm>
              <a:blipFill rotWithShape="1">
                <a:blip r:embed="rId5"/>
                <a:stretch>
                  <a:fillRect l="-1250" r="-1333" b="-107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graphicFrame>
        <p:nvGraphicFramePr>
          <p:cNvPr id="2" name="物件 1"/>
          <p:cNvGraphicFramePr>
            <a:graphicFrameLocks noChangeAspect="1"/>
          </p:cNvGraphicFramePr>
          <p:nvPr/>
        </p:nvGraphicFramePr>
        <p:xfrm>
          <a:off x="323528" y="2681855"/>
          <a:ext cx="8527348" cy="1899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方程式" r:id="rId6" imgW="67056000" imgH="14935200" progId="Equation.3">
                  <p:embed/>
                </p:oleObj>
              </mc:Choice>
              <mc:Fallback>
                <p:oleObj name="方程式" r:id="rId6" imgW="67056000" imgH="1493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528" y="2681855"/>
                        <a:ext cx="8527348" cy="189927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2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27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02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-27384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解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題</a:t>
            </a:r>
            <a:r>
              <a:rPr lang="zh-TW" altLang="zh-TW" sz="2800" dirty="0">
                <a:solidFill>
                  <a:prstClr val="black"/>
                </a:solidFill>
              </a:rPr>
              <a:t>【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P.345</a:t>
            </a:r>
            <a:r>
              <a:rPr lang="zh-TW" altLang="zh-TW" sz="2800" dirty="0">
                <a:solidFill>
                  <a:prstClr val="black"/>
                </a:solidFill>
              </a:rPr>
              <a:t>】 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  <a:sym typeface="Wingdings" panose="05000000000000000000"/>
              </a:rPr>
              <a:t>    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331640" y="1700808"/>
                <a:ext cx="7313612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TW" altLang="en-US" dirty="0" smtClean="0">
                    <a:ea typeface="標楷體" panose="03000509000000000000" pitchFamily="65" charset="-120"/>
                  </a:rPr>
                  <a:t>已經</a:t>
                </a:r>
                <a:r>
                  <a:rPr lang="zh-TW" altLang="en-US" dirty="0">
                    <a:ea typeface="標楷體" panose="03000509000000000000" pitchFamily="65" charset="-120"/>
                  </a:rPr>
                  <a:t>知道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  <m:r>
                      <a:rPr lang="en-US" altLang="zh-TW">
                        <a:latin typeface="Cambria Math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i="1">
                        <a:latin typeface="Cambria Math"/>
                        <a:ea typeface="標楷體" panose="03000509000000000000" pitchFamily="65" charset="-120"/>
                      </a:rPr>
                      <m:t> </m:t>
                    </m:r>
                    <m:r>
                      <a:rPr lang="en-US" altLang="zh-TW">
                        <a:latin typeface="Cambria Math"/>
                        <a:ea typeface="標楷體" panose="03000509000000000000" pitchFamily="65" charset="-120"/>
                      </a:rPr>
                      <m:t>5807</m:t>
                    </m:r>
                  </m:oMath>
                </a14:m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，從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>
                          <a:solidFill>
                            <a:srgbClr val="FF0000"/>
                          </a:solidFill>
                          <a:latin typeface="Cambria Math"/>
                        </a:rPr>
                        <m:t>𝐧</m:t>
                      </m:r>
                      <m:r>
                        <a:rPr lang="en-US" altLang="zh-TW" sz="3600" b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zh-TW" altLang="zh-TW" sz="36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6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  <m:sup>
                          <m:r>
                            <a:rPr lang="en-US" altLang="zh-TW" sz="36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zh-TW" altLang="zh-TW" sz="3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zh-TW" sz="3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3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320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altLang="zh-TW" sz="3200">
                              <a:solidFill>
                                <a:srgbClr val="FF0000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  <m:t>(</m:t>
                          </m:r>
                          <m:f>
                            <m:fPr>
                              <m:ctrlPr>
                                <a:rPr lang="zh-TW" altLang="zh-TW" sz="3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3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320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sz="320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TW" altLang="zh-TW" sz="3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320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zh-TW" sz="3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320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sz="320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3200">
                              <a:solidFill>
                                <a:srgbClr val="FF0000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zh-TW" altLang="en-US" sz="3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1640" y="1700808"/>
                <a:ext cx="7313612" cy="4114800"/>
              </a:xfrm>
              <a:blipFill rotWithShape="1">
                <a:blip r:embed="rId4"/>
                <a:stretch>
                  <a:fillRect l="-2083" t="-1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760230"/>
              </p:ext>
            </p:extLst>
          </p:nvPr>
        </p:nvGraphicFramePr>
        <p:xfrm>
          <a:off x="1338263" y="4005064"/>
          <a:ext cx="6681787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方程式" r:id="rId5" imgW="50596800" imgH="10668000" progId="Equation.3">
                  <p:embed/>
                </p:oleObj>
              </mc:Choice>
              <mc:Fallback>
                <p:oleObj name="方程式" r:id="rId5" imgW="50596800" imgH="1066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8263" y="4005064"/>
                        <a:ext cx="6681787" cy="14081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0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28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331640" y="5661248"/>
                <a:ext cx="22599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2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得</a:t>
                </a:r>
                <a:r>
                  <a:rPr lang="zh-TW" altLang="en-US" sz="3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3200" i="1">
                        <a:latin typeface="Cambria Math"/>
                        <a:ea typeface="標楷體" panose="03000509000000000000" pitchFamily="65" charset="-120"/>
                      </a:rPr>
                      <m:t>𝑛</m:t>
                    </m:r>
                    <m:r>
                      <a:rPr lang="en-US" altLang="zh-TW" sz="3200">
                        <a:latin typeface="Cambria Math"/>
                        <a:ea typeface="標楷體" panose="03000509000000000000" pitchFamily="65" charset="-120"/>
                      </a:rPr>
                      <m:t>=107</m:t>
                    </m:r>
                  </m:oMath>
                </a14:m>
                <a:endParaRPr lang="zh-TW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661248"/>
                <a:ext cx="2259914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6739" t="-1354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67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-27384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解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題</a:t>
            </a:r>
            <a:r>
              <a:rPr lang="zh-TW" altLang="zh-TW" sz="2800" dirty="0">
                <a:solidFill>
                  <a:prstClr val="black"/>
                </a:solidFill>
              </a:rPr>
              <a:t>【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P.346</a:t>
            </a:r>
            <a:r>
              <a:rPr lang="zh-TW" altLang="zh-TW" sz="2800" dirty="0">
                <a:solidFill>
                  <a:prstClr val="black"/>
                </a:solidFill>
              </a:rPr>
              <a:t>】 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  <a:sym typeface="Wingdings" panose="05000000000000000000"/>
              </a:rPr>
              <a:t>    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3"/>
          <a:stretch>
            <a:fillRect/>
          </a:stretch>
        </p:blipFill>
        <p:spPr>
          <a:xfrm>
            <a:off x="5580113" y="5042306"/>
            <a:ext cx="3485040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59632" y="1484784"/>
                <a:ext cx="7313612" cy="4114800"/>
              </a:xfrm>
            </p:spPr>
            <p:txBody>
              <a:bodyPr/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dirty="0" smtClean="0">
                    <a:ea typeface="標楷體" panose="03000509000000000000" pitchFamily="65" charset="-120"/>
                  </a:rPr>
                  <a:t>因為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  <a:ea typeface="標楷體" panose="03000509000000000000" pitchFamily="65" charset="-120"/>
                      </a:rPr>
                      <m:t>𝑛</m:t>
                    </m:r>
                    <m:r>
                      <a:rPr lang="en-US" altLang="zh-TW">
                        <a:latin typeface="Cambria Math"/>
                        <a:ea typeface="標楷體" panose="03000509000000000000" pitchFamily="65" charset="-120"/>
                      </a:rPr>
                      <m:t>=107</m:t>
                    </m:r>
                  </m:oMath>
                </a14:m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，所以</a:t>
                </a:r>
                <a:r>
                  <a:rPr lang="zh-TW" altLang="en-US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需要補抽</a:t>
                </a:r>
                <a:r>
                  <a:rPr lang="zh-TW" altLang="en-US" u="sng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:r>
                  <a:rPr lang="zh-TW" altLang="en-US" u="sng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    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抽樣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單位併入小樣本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！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實際調查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總經費</a:t>
                </a:r>
                <a14:m>
                  <m:oMath xmlns:m="http://schemas.openxmlformats.org/officeDocument/2006/math">
                    <m:r>
                      <a:rPr lang="en-US" altLang="zh-TW" dirty="0" smtClean="0">
                        <a:solidFill>
                          <a:schemeClr val="tx1"/>
                        </a:solidFill>
                        <a:latin typeface="Cambria Math"/>
                        <a:ea typeface="標楷體" panose="03000509000000000000" pitchFamily="65" charset="-120"/>
                      </a:rPr>
                      <m:t>𝐶</m:t>
                    </m:r>
                    <m:r>
                      <a:rPr lang="en-US" altLang="zh-TW" b="0" i="0" dirty="0" smtClean="0">
                        <a:solidFill>
                          <a:schemeClr val="tx1"/>
                        </a:solidFill>
                        <a:latin typeface="Cambria Math"/>
                        <a:ea typeface="標楷體" panose="03000509000000000000" pitchFamily="65" charset="-120"/>
                      </a:rPr>
                      <m:t>=99,945</m:t>
                    </m:r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元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zh-TW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TW" b="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1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9632" y="1484784"/>
                <a:ext cx="7313612" cy="4114800"/>
              </a:xfrm>
              <a:blipFill rotWithShape="1">
                <a:blip r:embed="rId5"/>
                <a:stretch>
                  <a:fillRect l="-2168" r="-21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graphicFrame>
        <p:nvGraphicFramePr>
          <p:cNvPr id="7" name="物件 6"/>
          <p:cNvGraphicFramePr/>
          <p:nvPr>
            <p:extLst>
              <p:ext uri="{D42A27DB-BD31-4B8C-83A1-F6EECF244321}">
                <p14:modId xmlns:p14="http://schemas.microsoft.com/office/powerpoint/2010/main" val="2030794315"/>
              </p:ext>
            </p:extLst>
          </p:nvPr>
        </p:nvGraphicFramePr>
        <p:xfrm>
          <a:off x="4518025" y="4749800"/>
          <a:ext cx="274638" cy="2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方程式" r:id="rId6" imgW="2679480" imgH="203040" progId="Equation.3">
                  <p:embed/>
                </p:oleObj>
              </mc:Choice>
              <mc:Fallback>
                <p:oleObj name="方程式" r:id="rId6" imgW="2679480" imgH="203040" progId="Equation.3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8025" y="4749800"/>
                        <a:ext cx="274638" cy="222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1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29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588224" y="1628800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17</a:t>
            </a:r>
            <a:r>
              <a:rPr lang="zh-TW" altLang="en-US" sz="3200" dirty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275434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" y="4087906"/>
            <a:ext cx="9144000" cy="2770095"/>
          </a:xfrm>
          <a:prstGeom prst="rect">
            <a:avLst/>
          </a:prstGeom>
        </p:spPr>
      </p:pic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2439888" y="1832990"/>
            <a:ext cx="4580384" cy="685800"/>
            <a:chOff x="1296" y="1824"/>
            <a:chExt cx="2976" cy="432"/>
          </a:xfrm>
        </p:grpSpPr>
        <p:sp>
          <p:nvSpPr>
            <p:cNvPr id="5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" name="Text Box 49"/>
            <p:cNvSpPr txBox="1">
              <a:spLocks noChangeArrowheads="1"/>
            </p:cNvSpPr>
            <p:nvPr/>
          </p:nvSpPr>
          <p:spPr bwMode="gray">
            <a:xfrm>
              <a:off x="1680" y="1903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zh-TW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樣本數的決定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8" name="Text Box 50"/>
            <p:cNvSpPr txBox="1">
              <a:spLocks noChangeArrowheads="1"/>
            </p:cNvSpPr>
            <p:nvPr/>
          </p:nvSpPr>
          <p:spPr bwMode="gray">
            <a:xfrm>
              <a:off x="1394" y="1886"/>
              <a:ext cx="2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2</a:t>
              </a:r>
              <a:endPara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14" name="Group 56"/>
          <p:cNvGrpSpPr>
            <a:grpSpLocks/>
          </p:cNvGrpSpPr>
          <p:nvPr/>
        </p:nvGrpSpPr>
        <p:grpSpPr bwMode="auto">
          <a:xfrm>
            <a:off x="2439888" y="2636915"/>
            <a:ext cx="4580384" cy="685801"/>
            <a:chOff x="1296" y="1824"/>
            <a:chExt cx="2976" cy="432"/>
          </a:xfrm>
        </p:grpSpPr>
        <p:sp>
          <p:nvSpPr>
            <p:cNvPr id="15" name="AutoShape 5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6" name="AutoShape 5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7" name="Text Box 59"/>
            <p:cNvSpPr txBox="1">
              <a:spLocks noChangeArrowheads="1"/>
            </p:cNvSpPr>
            <p:nvPr/>
          </p:nvSpPr>
          <p:spPr bwMode="gray">
            <a:xfrm>
              <a:off x="1680" y="1896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zh-TW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準確度的評估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8" name="Text Box 6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3</a:t>
              </a:r>
            </a:p>
          </p:txBody>
        </p:sp>
      </p:grpSp>
      <p:grpSp>
        <p:nvGrpSpPr>
          <p:cNvPr id="19" name="Group 61"/>
          <p:cNvGrpSpPr>
            <a:grpSpLocks/>
          </p:cNvGrpSpPr>
          <p:nvPr/>
        </p:nvGrpSpPr>
        <p:grpSpPr bwMode="auto">
          <a:xfrm>
            <a:off x="2439888" y="3463279"/>
            <a:ext cx="4580384" cy="685800"/>
            <a:chOff x="1296" y="1824"/>
            <a:chExt cx="2976" cy="432"/>
          </a:xfrm>
        </p:grpSpPr>
        <p:sp>
          <p:nvSpPr>
            <p:cNvPr id="20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21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22" name="Text Box 64"/>
            <p:cNvSpPr txBox="1">
              <a:spLocks noChangeArrowheads="1"/>
            </p:cNvSpPr>
            <p:nvPr/>
          </p:nvSpPr>
          <p:spPr bwMode="gray">
            <a:xfrm>
              <a:off x="1680" y="1893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zh-TW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事後分</a:t>
              </a:r>
              <a:r>
                <a:rPr lang="zh-TW" altLang="en-US" sz="24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層的雙重抽樣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23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4</a:t>
              </a:r>
            </a:p>
          </p:txBody>
        </p:sp>
      </p:grpSp>
      <p:cxnSp>
        <p:nvCxnSpPr>
          <p:cNvPr id="24" name="直線接點 2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583668" y="112573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目錄</a:t>
            </a: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grpSp>
        <p:nvGrpSpPr>
          <p:cNvPr id="31" name="Group 51"/>
          <p:cNvGrpSpPr>
            <a:grpSpLocks/>
          </p:cNvGrpSpPr>
          <p:nvPr/>
        </p:nvGrpSpPr>
        <p:grpSpPr bwMode="auto">
          <a:xfrm>
            <a:off x="2439888" y="1049812"/>
            <a:ext cx="4580384" cy="685800"/>
            <a:chOff x="1296" y="1824"/>
            <a:chExt cx="2976" cy="432"/>
          </a:xfrm>
        </p:grpSpPr>
        <p:sp>
          <p:nvSpPr>
            <p:cNvPr id="32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Text Box 54"/>
            <p:cNvSpPr txBox="1">
              <a:spLocks noChangeArrowheads="1"/>
            </p:cNvSpPr>
            <p:nvPr/>
          </p:nvSpPr>
          <p:spPr bwMode="gray">
            <a:xfrm>
              <a:off x="1680" y="1898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zh-TW" alt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前情提要</a:t>
              </a:r>
              <a:endPara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35" name="Text Box 55"/>
            <p:cNvSpPr txBox="1">
              <a:spLocks noChangeArrowheads="1"/>
            </p:cNvSpPr>
            <p:nvPr/>
          </p:nvSpPr>
          <p:spPr bwMode="gray">
            <a:xfrm>
              <a:off x="1388" y="1886"/>
              <a:ext cx="23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prstClr val="white"/>
                  </a:solidFill>
                </a:rPr>
                <a:t>1</a:t>
              </a:r>
              <a:endParaRPr lang="en-US" altLang="zh-CN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398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566936" y="57401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狀況 </a:t>
            </a:r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2</a:t>
            </a:r>
            <a:r>
              <a:rPr lang="zh-TW" altLang="zh-TW" sz="2800" dirty="0">
                <a:solidFill>
                  <a:prstClr val="black"/>
                </a:solidFill>
              </a:rPr>
              <a:t>【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公式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9-3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P.346</a:t>
            </a:r>
            <a:r>
              <a:rPr lang="zh-TW" altLang="zh-TW" sz="2800" dirty="0">
                <a:solidFill>
                  <a:prstClr val="black"/>
                </a:solidFill>
              </a:rPr>
              <a:t>】</a:t>
            </a:r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08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1128"/>
            <a:ext cx="2523939" cy="2523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99592" y="1268760"/>
                <a:ext cx="7313612" cy="41148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固定</a:t>
                </a:r>
                <a14:m>
                  <m:oMath xmlns:m="http://schemas.openxmlformats.org/officeDocument/2006/math">
                    <m:r>
                      <a:rPr lang="zh-TW" altLang="en-US" sz="2400" dirty="0">
                        <a:latin typeface="Cambria Math"/>
                        <a:ea typeface="標楷體" panose="03000509000000000000" pitchFamily="65" charset="-120"/>
                      </a:rPr>
                      <m:t>準確度</m:t>
                    </m:r>
                    <m:r>
                      <m:rPr>
                        <m:nor/>
                      </m:rPr>
                      <a:rPr lang="en-US" altLang="zh-TW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400">
                        <a:solidFill>
                          <a:srgbClr val="FF0000"/>
                        </a:solidFill>
                        <a:latin typeface="Cambria Math"/>
                        <a:ea typeface="標楷體" panose="03000509000000000000" pitchFamily="65" charset="-120"/>
                      </a:rPr>
                      <m:t>Var</m:t>
                    </m:r>
                    <m:d>
                      <m:dPr>
                        <m:ctrlPr>
                          <a:rPr lang="zh-TW" altLang="zh-TW" sz="2400" i="1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TW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>
                                <a:solidFill>
                                  <a:srgbClr val="FF0000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  <m:t>𝐷𝑅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之值，如何配置樣本數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400" dirty="0"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 sz="2400" dirty="0"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</a:t>
                </a:r>
                <a14:m>
                  <m:oMath xmlns:m="http://schemas.openxmlformats.org/officeDocument/2006/math">
                    <m:r>
                      <a:rPr lang="en-US" altLang="zh-TW" sz="2400" dirty="0">
                        <a:latin typeface="Cambria Math"/>
                        <a:ea typeface="標楷體" panose="03000509000000000000" pitchFamily="65" charset="-120"/>
                      </a:rPr>
                      <m:t>𝑛</m:t>
                    </m:r>
                  </m:oMath>
                </a14:m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，使得調查總經費為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最低</a:t>
                </a: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𝑉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400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r>
                  <a:rPr lang="en-US" altLang="zh-TW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/>
                </a:r>
                <a:br>
                  <a:rPr lang="en-US" altLang="zh-TW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</a:b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>
                          <a:latin typeface="Cambria Math"/>
                        </a:rPr>
                        <m:t>n</m:t>
                      </m:r>
                      <m:r>
                        <a:rPr lang="en-US" altLang="zh-TW" sz="240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400" i="1">
                                  <a:latin typeface="Cambria Math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altLang="zh-TW" sz="2400" i="1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2400" i="1">
                              <a:latin typeface="Cambria Math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1268760"/>
                <a:ext cx="7313612" cy="4114800"/>
              </a:xfrm>
              <a:blipFill rotWithShape="0">
                <a:blip r:embed="rId5"/>
                <a:stretch>
                  <a:fillRect l="-1334" t="-1185" r="-5505"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3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30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-27384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解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題</a:t>
            </a:r>
            <a:r>
              <a:rPr lang="zh-TW" altLang="zh-TW" sz="2800" dirty="0">
                <a:solidFill>
                  <a:prstClr val="black"/>
                </a:solidFill>
              </a:rPr>
              <a:t>【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P.347</a:t>
            </a:r>
            <a:r>
              <a:rPr lang="zh-TW" altLang="zh-TW" sz="2800" dirty="0">
                <a:solidFill>
                  <a:prstClr val="black"/>
                </a:solidFill>
              </a:rPr>
              <a:t>】 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  <a:sym typeface="Wingdings" panose="05000000000000000000"/>
              </a:rPr>
              <a:t>    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3"/>
          <a:stretch>
            <a:fillRect/>
          </a:stretch>
        </p:blipFill>
        <p:spPr>
          <a:xfrm>
            <a:off x="5580113" y="5042306"/>
            <a:ext cx="3485040" cy="1800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340768"/>
                <a:ext cx="7313612" cy="441009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rgbClr val="FF0000"/>
                        </a:solidFill>
                        <a:latin typeface="Cambria Math"/>
                        <a:ea typeface="標楷體" panose="03000509000000000000" pitchFamily="65" charset="-120"/>
                      </a:rPr>
                      <m:t>Var</m:t>
                    </m:r>
                    <m:d>
                      <m:dPr>
                        <m:ctrlPr>
                          <a:rPr lang="zh-TW" altLang="zh-TW" i="1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>
                                <a:solidFill>
                                  <a:srgbClr val="FF0000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  <m:t>𝐷𝑅</m:t>
                            </m:r>
                          </m:sub>
                        </m:sSub>
                      </m:e>
                    </m:d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0.0028</m:t>
                    </m:r>
                  </m:oMath>
                </a14:m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的情況之下，要使總調查經費盡可能降低，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dirty="0"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 dirty="0"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/>
                        <a:ea typeface="標楷體" panose="03000509000000000000" pitchFamily="65" charset="-120"/>
                      </a:rPr>
                      <m:t>𝑛</m:t>
                    </m:r>
                    <m:r>
                      <a:rPr lang="zh-TW" altLang="en-US" i="1" dirty="0">
                        <a:latin typeface="Cambria Math"/>
                        <a:ea typeface="標楷體" panose="03000509000000000000" pitchFamily="65" charset="-120"/>
                      </a:rPr>
                      <m:t>為何</m:t>
                    </m:r>
                    <m:r>
                      <a:rPr lang="zh-TW" altLang="en-US" b="0" i="1" dirty="0" smtClean="0">
                        <a:latin typeface="Cambria Math"/>
                        <a:ea typeface="標楷體" panose="03000509000000000000" pitchFamily="65" charset="-120"/>
                      </a:rPr>
                      <m:t>？</m:t>
                    </m:r>
                  </m:oMath>
                </a14:m>
                <a:endParaRPr lang="en-US" altLang="zh-TW" b="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b="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b="0" i="1" smtClean="0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b="0" i="1" smtClean="0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b="0" i="1" smtClean="0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zh-TW" sz="2400" i="1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zh-TW" altLang="zh-TW" sz="2400" i="1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zh-TW" altLang="zh-TW" sz="2400" i="1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TW" sz="2400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US" altLang="zh-TW" sz="2400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zh-TW" altLang="zh-TW" sz="2400" i="1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zh-TW" altLang="zh-TW" sz="2400" i="1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i="1">
                                                  <a:latin typeface="Cambria Math"/>
                                                  <a:ea typeface="標楷體" panose="03000509000000000000" pitchFamily="65" charset="-12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400">
                                                  <a:latin typeface="Cambria Math"/>
                                                  <a:ea typeface="標楷體" panose="03000509000000000000" pitchFamily="65" charset="-12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>
                                                  <a:latin typeface="Cambria Math"/>
                                                  <a:ea typeface="標楷體" panose="03000509000000000000" pitchFamily="65" charset="-12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zh-TW" sz="2400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TW" altLang="zh-TW" sz="2400" i="1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  <m:t>𝑆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TW" altLang="zh-TW" sz="2400" i="1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i="1">
                                                  <a:latin typeface="Cambria Math"/>
                                                  <a:ea typeface="標楷體" panose="03000509000000000000" pitchFamily="65" charset="-12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400">
                                                  <a:latin typeface="Cambria Math"/>
                                                  <a:ea typeface="標楷體" panose="03000509000000000000" pitchFamily="65" charset="-12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>
                                                  <a:latin typeface="Cambria Math"/>
                                                  <a:ea typeface="標楷體" panose="03000509000000000000" pitchFamily="65" charset="-12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zh-TW" sz="2400">
                                              <a:latin typeface="Cambria Math"/>
                                              <a:ea typeface="標楷體" panose="03000509000000000000" pitchFamily="65" charset="-12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altLang="zh-TW" sz="2400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)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𝑉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2400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400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TW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b="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340768"/>
                <a:ext cx="7313612" cy="4410099"/>
              </a:xfrm>
              <a:blipFill rotWithShape="1">
                <a:blip r:embed="rId5"/>
                <a:stretch>
                  <a:fillRect l="-2083" r="-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647214"/>
              </p:ext>
            </p:extLst>
          </p:nvPr>
        </p:nvGraphicFramePr>
        <p:xfrm>
          <a:off x="94109" y="2755875"/>
          <a:ext cx="8942387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方程式" r:id="rId6" imgW="85953600" imgH="23774400" progId="Equation.3">
                  <p:embed/>
                </p:oleObj>
              </mc:Choice>
              <mc:Fallback>
                <p:oleObj name="方程式" r:id="rId6" imgW="85953600" imgH="2377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09" y="2755875"/>
                        <a:ext cx="8942387" cy="24733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3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31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09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-27384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解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題</a:t>
            </a:r>
            <a:r>
              <a:rPr lang="zh-TW" altLang="zh-TW" sz="2800" dirty="0">
                <a:solidFill>
                  <a:prstClr val="black"/>
                </a:solidFill>
              </a:rPr>
              <a:t>【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P.347</a:t>
            </a:r>
            <a:r>
              <a:rPr lang="zh-TW" altLang="zh-TW" sz="2800" dirty="0">
                <a:solidFill>
                  <a:prstClr val="black"/>
                </a:solidFill>
              </a:rPr>
              <a:t>】 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  <a:sym typeface="Wingdings" panose="05000000000000000000"/>
              </a:rPr>
              <a:t>    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690464"/>
                <a:ext cx="7313612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TW" altLang="en-US" dirty="0" smtClean="0">
                    <a:ea typeface="標楷體" panose="03000509000000000000" pitchFamily="65" charset="-120"/>
                  </a:rPr>
                  <a:t>已經</a:t>
                </a:r>
                <a:r>
                  <a:rPr lang="zh-TW" altLang="en-US" dirty="0">
                    <a:ea typeface="標楷體" panose="03000509000000000000" pitchFamily="65" charset="-120"/>
                  </a:rPr>
                  <a:t>知道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  <m:r>
                      <a:rPr lang="en-US" altLang="zh-TW">
                        <a:latin typeface="Cambria Math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i="1">
                        <a:latin typeface="Cambria Math"/>
                        <a:ea typeface="標楷體" panose="03000509000000000000" pitchFamily="65" charset="-120"/>
                      </a:rPr>
                      <m:t> </m:t>
                    </m:r>
                    <m:r>
                      <a:rPr lang="en-US" altLang="zh-TW">
                        <a:latin typeface="Cambria Math"/>
                        <a:ea typeface="標楷體" panose="03000509000000000000" pitchFamily="65" charset="-120"/>
                      </a:rPr>
                      <m:t>58</m:t>
                    </m:r>
                    <m:r>
                      <a:rPr lang="en-US" altLang="zh-TW" b="0" i="0" smtClean="0">
                        <a:latin typeface="Cambria Math"/>
                        <a:ea typeface="標楷體" panose="03000509000000000000" pitchFamily="65" charset="-120"/>
                      </a:rPr>
                      <m:t>34</m:t>
                    </m:r>
                  </m:oMath>
                </a14:m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，從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>
                          <a:solidFill>
                            <a:srgbClr val="FF0000"/>
                          </a:solidFill>
                          <a:latin typeface="Cambria Math"/>
                        </a:rPr>
                        <m:t>𝐧</m:t>
                      </m:r>
                      <m:r>
                        <a:rPr lang="en-US" altLang="zh-TW" sz="3600" b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zh-TW" altLang="zh-TW" sz="36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6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  <m:sup>
                          <m:r>
                            <a:rPr lang="en-US" altLang="zh-TW" sz="36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zh-TW" altLang="zh-TW" sz="3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zh-TW" sz="3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3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320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altLang="zh-TW" sz="3200">
                              <a:solidFill>
                                <a:srgbClr val="FF0000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  <m:t>(</m:t>
                          </m:r>
                          <m:f>
                            <m:fPr>
                              <m:ctrlPr>
                                <a:rPr lang="zh-TW" altLang="zh-TW" sz="3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3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320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sz="320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TW" altLang="zh-TW" sz="3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320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zh-TW" sz="3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320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sz="320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標楷體" panose="03000509000000000000" pitchFamily="65" charset="-12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32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3200">
                              <a:solidFill>
                                <a:srgbClr val="FF0000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zh-TW" altLang="en-US" sz="3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690464"/>
                <a:ext cx="7313612" cy="4114800"/>
              </a:xfrm>
              <a:blipFill rotWithShape="1">
                <a:blip r:embed="rId4"/>
                <a:stretch>
                  <a:fillRect l="-2167" t="-1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889176"/>
              </p:ext>
            </p:extLst>
          </p:nvPr>
        </p:nvGraphicFramePr>
        <p:xfrm>
          <a:off x="1204913" y="3861048"/>
          <a:ext cx="7056437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方程式" r:id="rId5" imgW="50596800" imgH="10668000" progId="Equation.3">
                  <p:embed/>
                </p:oleObj>
              </mc:Choice>
              <mc:Fallback>
                <p:oleObj name="方程式" r:id="rId5" imgW="50596800" imgH="1066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4913" y="3861048"/>
                        <a:ext cx="7056437" cy="14874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2" name="投影片編號版面配置區 1"/>
          <p:cNvSpPr txBox="1"/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pPr/>
              <a:t>32</a:t>
            </a:fld>
            <a:endParaRPr lang="zh-TW" altLang="en-US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31640" y="5661248"/>
                <a:ext cx="22599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32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得 </a:t>
                </a:r>
                <a14:m>
                  <m:oMath xmlns:m="http://schemas.openxmlformats.org/officeDocument/2006/math">
                    <m:r>
                      <a:rPr lang="zh-TW" altLang="en-US" sz="3200" i="1">
                        <a:latin typeface="Cambria Math"/>
                        <a:ea typeface="標楷體" panose="03000509000000000000" pitchFamily="65" charset="-120"/>
                      </a:rPr>
                      <m:t>𝑛</m:t>
                    </m:r>
                    <m:r>
                      <a:rPr lang="en-US" altLang="zh-TW" sz="3200">
                        <a:latin typeface="Cambria Math"/>
                        <a:ea typeface="標楷體" panose="03000509000000000000" pitchFamily="65" charset="-120"/>
                      </a:rPr>
                      <m:t>=10</m:t>
                    </m:r>
                    <m:r>
                      <a:rPr lang="en-US" altLang="zh-TW" sz="3200" b="0" i="0" smtClean="0">
                        <a:latin typeface="Cambria Math"/>
                        <a:ea typeface="標楷體" panose="03000509000000000000" pitchFamily="65" charset="-120"/>
                      </a:rPr>
                      <m:t>8</m:t>
                    </m:r>
                  </m:oMath>
                </a14:m>
                <a:endParaRPr lang="zh-TW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661248"/>
                <a:ext cx="2259914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6739" t="-1354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8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23528" y="764705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演講者：吳政怡 </a:t>
            </a:r>
            <a:endParaRPr lang="en-US" altLang="zh-TW" sz="3200" b="1" dirty="0">
              <a:solidFill>
                <a:srgbClr val="40404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200" b="1" dirty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406336201</a:t>
            </a:r>
            <a:endParaRPr lang="zh-TW" altLang="en-US" sz="3200" b="1" dirty="0">
              <a:solidFill>
                <a:srgbClr val="40404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0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33</a:t>
            </a:fld>
            <a:endParaRPr lang="zh-TW" altLang="en-US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469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93" y="4462075"/>
            <a:ext cx="2768607" cy="237626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6" b="23711"/>
          <a:stretch/>
        </p:blipFill>
        <p:spPr>
          <a:xfrm>
            <a:off x="1979712" y="4355453"/>
            <a:ext cx="4573488" cy="1294754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44016" y="112573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狀況 </a:t>
            </a:r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3 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的前傳</a:t>
            </a:r>
            <a:r>
              <a:rPr lang="zh-TW" altLang="zh-TW" sz="2800" dirty="0">
                <a:solidFill>
                  <a:prstClr val="black"/>
                </a:solidFill>
              </a:rPr>
              <a:t>【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P.348</a:t>
            </a:r>
            <a:r>
              <a:rPr lang="zh-TW" altLang="zh-TW" sz="2800" dirty="0">
                <a:solidFill>
                  <a:prstClr val="black"/>
                </a:solidFill>
              </a:rPr>
              <a:t>】</a:t>
            </a:r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115616" y="1340768"/>
                <a:ext cx="7313612" cy="44644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給定大樣本數</a:t>
                </a:r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400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 sz="2400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及要求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準確度之下，決定最低需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有的小樣本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/>
                      </a:rPr>
                      <m:t>n</m:t>
                    </m:r>
                  </m:oMath>
                </a14:m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不論小樣本數</a:t>
                </a:r>
                <a14:m>
                  <m:oMath xmlns:m="http://schemas.openxmlformats.org/officeDocument/2006/math">
                    <m:r>
                      <a:rPr lang="zh-TW" altLang="en-US" sz="24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>
                        <a:latin typeface="Cambria Math"/>
                      </a:rPr>
                      <m:t>n</m:t>
                    </m:r>
                    <m:r>
                      <a:rPr lang="zh-TW" altLang="en-US" sz="2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為多少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zh-TW" altLang="en-US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zh-TW" altLang="en-US" sz="2400" b="0" i="1" smtClean="0">
                            <a:latin typeface="Cambria Math"/>
                          </a:rPr>
                          <m:t>𝐷𝑅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的變異數</a:t>
                </a: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𝐷𝑅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≥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9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616" y="1340768"/>
                <a:ext cx="7313612" cy="4464496"/>
              </a:xfrm>
              <a:blipFill rotWithShape="0">
                <a:blip r:embed="rId5"/>
                <a:stretch>
                  <a:fillRect l="-1250" r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3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34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5536" y="3068960"/>
                <a:ext cx="8208912" cy="128458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4000">
                          <a:solidFill>
                            <a:prstClr val="black"/>
                          </a:solidFill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zh-TW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TW" altLang="zh-TW" sz="4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4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𝐷𝑅</m:t>
                              </m:r>
                            </m:sub>
                          </m:sSub>
                        </m:e>
                      </m:d>
                      <m:r>
                        <a:rPr lang="en-US" altLang="zh-TW" sz="4000">
                          <a:solidFill>
                            <a:prstClr val="black"/>
                          </a:solidFill>
                          <a:latin typeface="Cambria Math"/>
                        </a:rPr>
                        <m:t>≈</m:t>
                      </m:r>
                      <m:f>
                        <m:fPr>
                          <m:ctrlPr>
                            <a:rPr lang="zh-TW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en-US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,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TW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𝑁𝑛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TW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4000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zh-TW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zh-TW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TW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4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068960"/>
                <a:ext cx="8208912" cy="128458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85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0" y="112573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準確度</a:t>
            </a:r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zh-TW" sz="2800" dirty="0">
                <a:solidFill>
                  <a:prstClr val="black"/>
                </a:solidFill>
              </a:rPr>
              <a:t>【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P.348</a:t>
            </a:r>
            <a:r>
              <a:rPr lang="zh-TW" altLang="zh-TW" sz="2800" dirty="0">
                <a:solidFill>
                  <a:prstClr val="black"/>
                </a:solidFill>
              </a:rPr>
              <a:t>】</a:t>
            </a:r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54" y="3717032"/>
            <a:ext cx="3562350" cy="305752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6" b="23711"/>
          <a:stretch/>
        </p:blipFill>
        <p:spPr>
          <a:xfrm>
            <a:off x="611560" y="4797152"/>
            <a:ext cx="3495950" cy="989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1340768"/>
                <a:ext cx="7450460" cy="2029056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利用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P</m:t>
                    </m:r>
                    <m:d>
                      <m:dPr>
                        <m:ctrlPr>
                          <a:rPr lang="zh-TW" altLang="zh-TW" sz="2400" i="1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sz="2400" i="1"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sz="2400" i="1"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zh-TW" altLang="zh-TW" sz="2400" i="1">
                                        <a:latin typeface="Cambria Math"/>
                                        <a:ea typeface="標楷體" panose="03000509000000000000" pitchFamily="65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>
                                        <a:latin typeface="Cambria Math"/>
                                        <a:ea typeface="標楷體" panose="03000509000000000000" pitchFamily="65" charset="-12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𝐷𝑅</m:t>
                                </m:r>
                              </m:sub>
                            </m:sSub>
                            <m:r>
                              <a:rPr lang="en-US" altLang="zh-TW" sz="2400">
                                <a:latin typeface="Cambria Math"/>
                                <a:ea typeface="標楷體" panose="03000509000000000000" pitchFamily="65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i="1"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altLang="zh-TW" sz="24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>
                            <a:latin typeface="Cambria Math"/>
                            <a:ea typeface="標楷體" panose="03000509000000000000" pitchFamily="65" charset="-120"/>
                          </a:rPr>
                          <m:t>≤</m:t>
                        </m:r>
                        <m:r>
                          <a:rPr lang="en-US" altLang="zh-TW" sz="2400">
                            <a:latin typeface="Cambria Math"/>
                            <a:ea typeface="標楷體" panose="03000509000000000000" pitchFamily="65" charset="-120"/>
                          </a:rPr>
                          <m:t>𝑑</m:t>
                        </m:r>
                      </m:e>
                    </m:d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≥1−</m:t>
                    </m:r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  <m:r>
                      <a:rPr lang="zh-TW" altLang="en-US" sz="2400" b="0" i="1" smtClean="0">
                        <a:latin typeface="Cambria Math"/>
                        <a:ea typeface="標楷體" panose="03000509000000000000" pitchFamily="65" charset="-120"/>
                      </a:rPr>
                      <m:t>的</m:t>
                    </m:r>
                    <m:r>
                      <a:rPr lang="en-US" altLang="zh-TW" sz="2400" b="0" i="1" smtClean="0">
                        <a:latin typeface="Cambria Math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400" b="0" i="1" smtClean="0">
                        <a:latin typeface="Cambria Math"/>
                        <a:ea typeface="標楷體" panose="03000509000000000000" pitchFamily="65" charset="-120"/>
                      </a:rPr>
                      <m:t>𝑑</m:t>
                    </m:r>
                    <m:r>
                      <a:rPr lang="en-US" altLang="zh-TW" sz="2400" b="0" i="1" smtClean="0">
                        <a:latin typeface="Cambria Math"/>
                        <a:ea typeface="標楷體" panose="03000509000000000000" pitchFamily="65" charset="-120"/>
                      </a:rPr>
                      <m:t>,</m:t>
                    </m:r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1−</m:t>
                    </m:r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  <m:r>
                      <a:rPr lang="en-US" altLang="zh-TW" sz="2400" b="0" i="1" smtClean="0">
                        <a:latin typeface="Cambria Math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</a:t>
                </a:r>
                <a:r>
                  <a:rPr lang="zh-TW" altLang="en-US" sz="2400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準確度。</a:t>
                </a:r>
                <a:endParaRPr lang="en-US" altLang="zh-TW" sz="24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buNone/>
                </a:pP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則</a:t>
                </a: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𝛼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𝑑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≥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𝐷𝑅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1340768"/>
                <a:ext cx="7450460" cy="2029056"/>
              </a:xfrm>
              <a:blipFill rotWithShape="1">
                <a:blip r:embed="rId5"/>
                <a:stretch>
                  <a:fillRect l="-1309" t="-2402" r="-1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403648" y="3861048"/>
                <a:ext cx="4956998" cy="81509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500" b="1" i="1">
                          <a:solidFill>
                            <a:prstClr val="black"/>
                          </a:solidFill>
                          <a:latin typeface="Cambria Math"/>
                        </a:rPr>
                        <m:t>𝐕𝐚𝐫</m:t>
                      </m:r>
                      <m:d>
                        <m:dPr>
                          <m:ctrlPr>
                            <a:rPr lang="zh-TW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TW" altLang="zh-TW" sz="25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5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𝑫𝑹</m:t>
                              </m:r>
                            </m:sub>
                          </m:sSub>
                        </m:e>
                      </m:d>
                      <m:r>
                        <a:rPr lang="en-US" altLang="zh-TW" sz="2500" b="1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f>
                        <m:fPr>
                          <m:ctrlPr>
                            <a:rPr lang="zh-TW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5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5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TW" sz="25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TW" sz="2500" b="1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zh-TW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𝑵</m:t>
                          </m:r>
                        </m:den>
                      </m:f>
                      <m:sSup>
                        <m:sSupPr>
                          <m:ctrlPr>
                            <a:rPr lang="zh-TW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𝝈</m:t>
                          </m:r>
                        </m:e>
                        <m:sup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TW" sz="2500" b="1" i="1" dirty="0">
                  <a:solidFill>
                    <a:prstClr val="black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861048"/>
                <a:ext cx="4956998" cy="81509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2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35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584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-180528" y="112573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估計值</a:t>
            </a:r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zh-TW" sz="2800" dirty="0">
                <a:solidFill>
                  <a:prstClr val="black"/>
                </a:solidFill>
              </a:rPr>
              <a:t>【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P.348</a:t>
            </a:r>
            <a:r>
              <a:rPr lang="zh-TW" altLang="zh-TW" sz="2800" dirty="0">
                <a:solidFill>
                  <a:prstClr val="black"/>
                </a:solidFill>
              </a:rPr>
              <a:t>】</a:t>
            </a:r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1412776"/>
                <a:ext cx="8098532" cy="41148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TW" altLang="en-US" sz="26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在實際應用時，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</a:rPr>
                      <m:t>𝛼</m:t>
                    </m:r>
                    <m:sSup>
                      <m:sSupPr>
                        <m:ctrlPr>
                          <a:rPr lang="zh-TW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zh-TW" altLang="en-US" sz="2600" b="0" i="1" smtClean="0">
                        <a:latin typeface="Cambria Math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TW" sz="2600">
                        <a:latin typeface="Cambria Math"/>
                      </a:rPr>
                      <m:t>Var</m:t>
                    </m:r>
                    <m:d>
                      <m:dPr>
                        <m:ctrlPr>
                          <a:rPr lang="zh-TW" altLang="zh-TW" sz="2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TW" altLang="zh-TW" sz="26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𝐷𝑅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6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的估計值皆為</a:t>
                </a:r>
                <a:endParaRPr lang="en-US" altLang="zh-TW" sz="26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>
                          <a:solidFill>
                            <a:prstClr val="black"/>
                          </a:solidFill>
                          <a:latin typeface="Cambria Math"/>
                        </a:rPr>
                        <m:t>𝐕𝐚𝐫</m:t>
                      </m:r>
                      <m:d>
                        <m:dPr>
                          <m:ctrlPr>
                            <a:rPr lang="zh-TW" altLang="zh-TW" sz="28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TW" altLang="zh-TW" sz="28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𝑫𝑹</m:t>
                              </m:r>
                            </m:sub>
                          </m:sSub>
                        </m:e>
                      </m:d>
                      <m:r>
                        <a:rPr lang="en-US" altLang="zh-TW" sz="2800" b="1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≥ </m:t>
                      </m:r>
                      <m:f>
                        <m:fPr>
                          <m:ctrlPr>
                            <a:rPr lang="zh-TW" altLang="zh-TW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zh-TW" altLang="zh-TW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zh-TW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6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>
          <p:sp>
            <p:nvSpPr>
              <p:cNvPr id="1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1412776"/>
                <a:ext cx="8098532" cy="4114800"/>
              </a:xfrm>
              <a:blipFill rotWithShape="1">
                <a:blip r:embed="rId3"/>
                <a:stretch>
                  <a:fillRect l="-1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80" y="4126073"/>
            <a:ext cx="3085773" cy="264848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6" b="23711"/>
          <a:stretch/>
        </p:blipFill>
        <p:spPr>
          <a:xfrm>
            <a:off x="1331640" y="4959577"/>
            <a:ext cx="3744416" cy="9897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4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36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093501" y="3861048"/>
                <a:ext cx="4956998" cy="81509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500" b="1" i="1">
                          <a:solidFill>
                            <a:prstClr val="black"/>
                          </a:solidFill>
                          <a:latin typeface="Cambria Math"/>
                        </a:rPr>
                        <m:t>𝐕𝐚𝐫</m:t>
                      </m:r>
                      <m:d>
                        <m:dPr>
                          <m:ctrlPr>
                            <a:rPr lang="zh-TW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TW" altLang="zh-TW" sz="25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5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𝑫𝑹</m:t>
                              </m:r>
                            </m:sub>
                          </m:sSub>
                        </m:e>
                      </m:d>
                      <m:r>
                        <a:rPr lang="en-US" altLang="zh-TW" sz="2500" b="1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f>
                        <m:fPr>
                          <m:ctrlPr>
                            <a:rPr lang="zh-TW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5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5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TW" sz="25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5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TW" sz="2500" b="1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zh-TW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𝑵</m:t>
                          </m:r>
                        </m:den>
                      </m:f>
                      <m:sSup>
                        <m:sSupPr>
                          <m:ctrlPr>
                            <a:rPr lang="zh-TW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𝝈</m:t>
                          </m:r>
                        </m:e>
                        <m:sup>
                          <m:r>
                            <a:rPr lang="en-US" altLang="zh-TW" sz="2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TW" sz="2500" b="1" i="1" dirty="0">
                  <a:solidFill>
                    <a:prstClr val="black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501" y="3861048"/>
                <a:ext cx="4956998" cy="81509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7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-27384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解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題</a:t>
            </a:r>
            <a:r>
              <a:rPr lang="zh-TW" altLang="zh-TW" sz="2800" dirty="0">
                <a:solidFill>
                  <a:prstClr val="black"/>
                </a:solidFill>
              </a:rPr>
              <a:t>【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P.348</a:t>
            </a:r>
            <a:r>
              <a:rPr lang="zh-TW" altLang="zh-TW" sz="2800" dirty="0">
                <a:solidFill>
                  <a:prstClr val="black"/>
                </a:solidFill>
              </a:rPr>
              <a:t>】 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sym typeface="Wingdings"/>
              </a:rPr>
              <a:t>    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3"/>
          <a:stretch/>
        </p:blipFill>
        <p:spPr>
          <a:xfrm>
            <a:off x="5580113" y="5042306"/>
            <a:ext cx="3485040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1412776"/>
                <a:ext cx="8098532" cy="4114800"/>
              </a:xfrm>
            </p:spPr>
            <p:txBody>
              <a:bodyPr vert="horz" lIns="91440" tIns="45720" rIns="91440" bIns="45720" rtlCol="0">
                <a:normAutofit fontScale="85000" lnSpcReduction="10000"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於例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9.1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zh-TW" altLang="en-US"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>
                            <a:latin typeface="Cambria Math"/>
                            <a:ea typeface="標楷體" panose="03000509000000000000" pitchFamily="65" charset="-120"/>
                          </a:rPr>
                          <m:t>𝑑</m:t>
                        </m:r>
                      </m:e>
                      <m:sup>
                        <m:r>
                          <a:rPr lang="en-US" altLang="zh-TW">
                            <a:latin typeface="Cambria Math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</a:t>
                </a:r>
                <a:r>
                  <a:rPr lang="en-US" altLang="zh-TW" dirty="0" err="1">
                    <a:latin typeface="標楷體" panose="03000509000000000000" pitchFamily="65" charset="-120"/>
                    <a:ea typeface="標楷體" panose="03000509000000000000" pitchFamily="65" charset="-12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i="1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TW" altLang="zh-TW" i="1"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TW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>
                                <a:latin typeface="Cambria Math"/>
                                <a:ea typeface="標楷體" panose="03000509000000000000" pitchFamily="65" charset="-120"/>
                              </a:rPr>
                              <m:t>𝐷𝑅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b="1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</a:t>
                </a:r>
                <a:r>
                  <a:rPr lang="zh-TW" altLang="en-US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估計值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皆為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r>
                            <a:rPr lang="en-US" altLang="zh-TW">
                              <a:latin typeface="Cambria Math"/>
                              <a:ea typeface="標楷體" panose="03000509000000000000" pitchFamily="65" charset="-12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i="1"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r>
                                <a:rPr lang="en-US" altLang="zh-TW">
                                  <a:latin typeface="Cambria Math"/>
                                  <a:ea typeface="標楷體" panose="03000509000000000000" pitchFamily="65" charset="-12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TW">
                                  <a:latin typeface="Cambria Math"/>
                                  <a:ea typeface="標楷體" panose="03000509000000000000" pitchFamily="65" charset="-12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zh-TW" altLang="zh-TW" i="1"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i="1"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r>
                                <a:rPr lang="zh-TW" altLang="en-US">
                                  <a:latin typeface="Cambria Math"/>
                                  <a:ea typeface="標楷體" panose="03000509000000000000" pitchFamily="65" charset="-12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TW">
                                  <a:latin typeface="Cambria Math"/>
                                  <a:ea typeface="標楷體" panose="03000509000000000000" pitchFamily="65" charset="-12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>
                              <a:latin typeface="Cambria Math"/>
                              <a:ea typeface="標楷體" panose="03000509000000000000" pitchFamily="65" charset="-12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/>
                                      <a:ea typeface="標楷體" panose="03000509000000000000" pitchFamily="65" charset="-12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>
                                  <a:latin typeface="Cambria Math"/>
                                  <a:ea typeface="標楷體" panose="03000509000000000000" pitchFamily="65" charset="-12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>
                          <a:latin typeface="Cambria Math"/>
                          <a:ea typeface="標楷體" panose="03000509000000000000" pitchFamily="65" charset="-120"/>
                        </a:rPr>
                        <m:t>−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r>
                            <a:rPr lang="en-US" altLang="zh-TW">
                              <a:latin typeface="Cambria Math"/>
                              <a:ea typeface="標楷體" panose="03000509000000000000" pitchFamily="65" charset="-120"/>
                            </a:rPr>
                            <m:t>1</m:t>
                          </m:r>
                        </m:num>
                        <m:den>
                          <m:r>
                            <a:rPr lang="en-US" altLang="zh-TW">
                              <a:latin typeface="Cambria Math"/>
                              <a:ea typeface="標楷體" panose="03000509000000000000" pitchFamily="65" charset="-12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zh-TW" altLang="zh-TW" i="1"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sSupPr>
                        <m:e>
                          <m:r>
                            <a:rPr lang="zh-TW" altLang="en-US">
                              <a:latin typeface="Cambria Math"/>
                              <a:ea typeface="標楷體" panose="03000509000000000000" pitchFamily="65" charset="-120"/>
                            </a:rPr>
                            <m:t>𝑆</m:t>
                          </m:r>
                        </m:e>
                        <m:sup>
                          <m:r>
                            <a:rPr lang="en-US" altLang="zh-TW">
                              <a:latin typeface="Cambria Math"/>
                              <a:ea typeface="標楷體" panose="03000509000000000000" pitchFamily="65" charset="-12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sz="4100" i="1" dirty="0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TW" sz="4100" i="1" dirty="0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a:rPr lang="en-US" altLang="zh-TW" sz="4100" dirty="0">
                            <a:latin typeface="Cambria Math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4100" dirty="0">
                            <a:latin typeface="Cambria Math"/>
                            <a:ea typeface="標楷體" panose="03000509000000000000" pitchFamily="65" charset="-120"/>
                          </a:rPr>
                          <m:t>5850</m:t>
                        </m:r>
                      </m:den>
                    </m:f>
                  </m:oMath>
                </a14:m>
                <a:r>
                  <a:rPr lang="zh-TW" altLang="en-US" sz="41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sz="41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(19.1476-0.0523)</a:t>
                </a:r>
                <a14:m>
                  <m:oMath xmlns:m="http://schemas.openxmlformats.org/officeDocument/2006/math">
                    <m:r>
                      <a:rPr lang="en-US" altLang="zh-TW" sz="4100" i="1" smtClean="0">
                        <a:latin typeface="Cambria Math"/>
                        <a:ea typeface="Cambria Math"/>
                      </a:rPr>
                      <m:t>−</m:t>
                    </m:r>
                    <m:f>
                      <m:fPr>
                        <m:ctrlPr>
                          <a:rPr lang="en-US" altLang="zh-TW" sz="4100" i="1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a:rPr lang="en-US" altLang="zh-TW" sz="4100">
                            <a:latin typeface="Cambria Math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4100">
                            <a:latin typeface="Cambria Math"/>
                            <a:ea typeface="標楷體" panose="03000509000000000000" pitchFamily="65" charset="-120"/>
                          </a:rPr>
                          <m:t>20000</m:t>
                        </m:r>
                      </m:den>
                    </m:f>
                  </m:oMath>
                </a14:m>
                <a:r>
                  <a:rPr lang="zh-TW" altLang="en-US" sz="41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sz="4100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(19.1476)</a:t>
                </a:r>
                <a:endParaRPr lang="en-US" altLang="zh-TW" sz="41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sz="410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altLang="zh-TW" sz="4100" b="1" dirty="0" smtClean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0.002307</a:t>
                </a:r>
                <a:endParaRPr lang="en-US" altLang="zh-TW" sz="4100" b="1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1412776"/>
                <a:ext cx="8098532" cy="4114800"/>
              </a:xfrm>
              <a:blipFill rotWithShape="1">
                <a:blip r:embed="rId4"/>
                <a:stretch>
                  <a:fillRect l="-13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直線圖說文字 2 5"/>
          <p:cNvSpPr/>
          <p:nvPr/>
        </p:nvSpPr>
        <p:spPr>
          <a:xfrm flipH="1">
            <a:off x="899592" y="2959355"/>
            <a:ext cx="1008112" cy="47269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7459"/>
              <a:gd name="adj6" fmla="val -3569"/>
            </a:avLst>
          </a:prstGeom>
          <a:ln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大樣本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直線圖說文字 2 15"/>
              <p:cNvSpPr/>
              <p:nvPr/>
            </p:nvSpPr>
            <p:spPr>
              <a:xfrm>
                <a:off x="3203848" y="4615590"/>
                <a:ext cx="1512168" cy="448319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116716"/>
                  <a:gd name="adj6" fmla="val -968"/>
                </a:avLst>
              </a:prstGeom>
              <a:ln>
                <a:solidFill>
                  <a:srgbClr val="FF0066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prstClr val="black"/>
                          </a:solidFill>
                          <a:latin typeface="Cambria Math"/>
                          <a:ea typeface="標楷體" panose="03000509000000000000" pitchFamily="65" charset="-120"/>
                        </a:rPr>
                        <m:t>小樣本變異數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" name="直線圖說文字 2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615590"/>
                <a:ext cx="1512168" cy="448319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116716"/>
                  <a:gd name="adj6" fmla="val -968"/>
                </a:avLst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FF0066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直線圖說文字 2 16"/>
              <p:cNvSpPr/>
              <p:nvPr/>
            </p:nvSpPr>
            <p:spPr>
              <a:xfrm>
                <a:off x="5045709" y="4615590"/>
                <a:ext cx="1614523" cy="448319"/>
              </a:xfrm>
              <a:prstGeom prst="borderCallout2">
                <a:avLst>
                  <a:gd name="adj1" fmla="val 18750"/>
                  <a:gd name="adj2" fmla="val -8333"/>
                  <a:gd name="adj3" fmla="val -3193"/>
                  <a:gd name="adj4" fmla="val -9030"/>
                  <a:gd name="adj5" fmla="val -78186"/>
                  <a:gd name="adj6" fmla="val -22490"/>
                </a:avLst>
              </a:prstGeom>
              <a:ln>
                <a:solidFill>
                  <a:srgbClr val="FF0066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prstClr val="black"/>
                          </a:solidFill>
                          <a:latin typeface="Cambria Math"/>
                          <a:ea typeface="標楷體" panose="03000509000000000000" pitchFamily="65" charset="-120"/>
                        </a:rPr>
                        <m:t>小樣本變異數</m:t>
                      </m:r>
                    </m:oMath>
                  </m:oMathPara>
                </a14:m>
                <a:endParaRPr lang="en-US" altLang="zh-TW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7" name="直線圖說文字 2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4615590"/>
                <a:ext cx="1614523" cy="448319"/>
              </a:xfrm>
              <a:prstGeom prst="borderCallout2">
                <a:avLst>
                  <a:gd name="adj1" fmla="val 18750"/>
                  <a:gd name="adj2" fmla="val -8333"/>
                  <a:gd name="adj3" fmla="val -3193"/>
                  <a:gd name="adj4" fmla="val -9030"/>
                  <a:gd name="adj5" fmla="val -78186"/>
                  <a:gd name="adj6" fmla="val -22490"/>
                </a:avLst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FF0066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3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37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55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44016" y="112573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狀況 </a:t>
            </a:r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zh-TW" sz="2800" dirty="0">
                <a:solidFill>
                  <a:prstClr val="black"/>
                </a:solidFill>
              </a:rPr>
              <a:t>【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公式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9-5 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P.349</a:t>
            </a:r>
            <a:r>
              <a:rPr lang="zh-TW" altLang="zh-TW" sz="2800" dirty="0">
                <a:solidFill>
                  <a:prstClr val="black"/>
                </a:solidFill>
              </a:rPr>
              <a:t>】</a:t>
            </a:r>
            <a:endParaRPr lang="zh-TW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74812" y="1340768"/>
                <a:ext cx="7313612" cy="432048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給定大樣本數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p>
                        <m:r>
                          <a:rPr lang="en-US" altLang="zh-TW" dirty="0">
                            <a:solidFill>
                              <a:srgbClr val="FF0000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及要求準確度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solidFill>
                          <a:srgbClr val="FF0000"/>
                        </a:solidFill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zh-TW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zh-TW" altLang="zh-TW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𝐷𝑅</m:t>
                                </m:r>
                              </m:sub>
                            </m:s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≤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altLang="zh-TW" i="1">
                        <a:solidFill>
                          <a:srgbClr val="FF0000"/>
                        </a:solidFill>
                        <a:latin typeface="Cambria Math"/>
                      </a:rPr>
                      <m:t>≥1−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之下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，需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有的小樣本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數</a:t>
                </a: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>
                          <a:latin typeface="Cambria Math"/>
                        </a:rPr>
                        <m:t>n</m:t>
                      </m:r>
                      <m:r>
                        <a:rPr lang="en-US" altLang="zh-TW" sz="24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𝛼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zh-TW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latin typeface="Cambria Math"/>
                                        </a:rPr>
                                        <m:t>μ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812" y="1340768"/>
                <a:ext cx="7313612" cy="4320480"/>
              </a:xfrm>
              <a:blipFill rotWithShape="0">
                <a:blip r:embed="rId3"/>
                <a:stretch>
                  <a:fillRect l="-2083" r="-2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1128"/>
            <a:ext cx="2523939" cy="252393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2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38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25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-27384"/>
            <a:ext cx="5976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解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題先前概要</a:t>
            </a:r>
            <a:r>
              <a:rPr lang="zh-TW" altLang="zh-TW" sz="2800" dirty="0">
                <a:solidFill>
                  <a:prstClr val="black"/>
                </a:solidFill>
              </a:rPr>
              <a:t>【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P.350</a:t>
            </a:r>
            <a:r>
              <a:rPr lang="zh-TW" altLang="zh-TW" sz="2800" dirty="0">
                <a:solidFill>
                  <a:prstClr val="black"/>
                </a:solidFill>
              </a:rPr>
              <a:t>】 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sym typeface="Wingdings"/>
              </a:rPr>
              <a:t> 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02804" y="1186408"/>
                <a:ext cx="7313612" cy="4114800"/>
              </a:xfrm>
            </p:spPr>
            <p:txBody>
              <a:bodyPr/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已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知先抽出樣本數為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3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3200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zh-TW" sz="320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的大樣本，則在要求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準確度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solidFill>
                          <a:srgbClr val="FF0000"/>
                        </a:solidFill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zh-TW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zh-TW" altLang="zh-TW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𝐷𝑅</m:t>
                                </m:r>
                              </m:sub>
                            </m:s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≤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altLang="zh-TW" i="1">
                        <a:solidFill>
                          <a:srgbClr val="FF0000"/>
                        </a:solidFill>
                        <a:latin typeface="Cambria Math"/>
                      </a:rPr>
                      <m:t>≥1−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之下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，需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有的小樣本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數為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>
                          <a:latin typeface="Cambria Math"/>
                        </a:rPr>
                        <m:t>n</m:t>
                      </m:r>
                      <m:r>
                        <a:rPr lang="en-US" altLang="zh-TW" sz="24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𝛼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2804" y="1186408"/>
                <a:ext cx="7313612" cy="4114800"/>
              </a:xfrm>
              <a:blipFill rotWithShape="1">
                <a:blip r:embed="rId3"/>
                <a:stretch>
                  <a:fillRect l="-2168" r="-21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3"/>
          <a:stretch/>
        </p:blipFill>
        <p:spPr>
          <a:xfrm>
            <a:off x="5580113" y="5042306"/>
            <a:ext cx="3485040" cy="18002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5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39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77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白板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07" y="116633"/>
            <a:ext cx="7195045" cy="539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接點 4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83668" y="112573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前情提要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590564" y="3963927"/>
            <a:ext cx="1247980" cy="591132"/>
            <a:chOff x="432111" y="3048859"/>
            <a:chExt cx="1247980" cy="591132"/>
          </a:xfrm>
        </p:grpSpPr>
        <p:sp>
          <p:nvSpPr>
            <p:cNvPr id="15" name="矩形 14"/>
            <p:cNvSpPr/>
            <p:nvPr/>
          </p:nvSpPr>
          <p:spPr>
            <a:xfrm>
              <a:off x="497544" y="3048859"/>
              <a:ext cx="1182547" cy="5911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矩形 15"/>
            <p:cNvSpPr/>
            <p:nvPr/>
          </p:nvSpPr>
          <p:spPr>
            <a:xfrm>
              <a:off x="432111" y="3048859"/>
              <a:ext cx="1182547" cy="5911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3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imes New Roman" panose="02020603050405020304" pitchFamily="18" charset="0"/>
                <a:ea typeface="標楷體" pitchFamily="65" charset="-120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1835696" y="2348880"/>
            <a:ext cx="44644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40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sym typeface="Wingdings"/>
              </a:rPr>
              <a:t>簡單隨機</a:t>
            </a:r>
            <a:r>
              <a:rPr lang="zh-TW" altLang="en-US" sz="40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</a:rPr>
              <a:t>抽樣</a:t>
            </a:r>
            <a:endParaRPr lang="en-US" altLang="zh-TW" sz="4000" b="1" dirty="0">
              <a:solidFill>
                <a:prstClr val="black"/>
              </a:solidFill>
              <a:latin typeface="Times New Roman" panose="02020603050405020304" pitchFamily="18" charset="0"/>
              <a:ea typeface="標楷體" pitchFamily="65" charset="-120"/>
            </a:endParaRPr>
          </a:p>
          <a:p>
            <a:pPr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40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sym typeface="Wingdings"/>
              </a:rPr>
              <a:t></a:t>
            </a:r>
            <a:r>
              <a:rPr lang="zh-TW" altLang="en-US" sz="40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</a:rPr>
              <a:t>二階段隨機抽樣</a:t>
            </a:r>
          </a:p>
          <a:p>
            <a:endParaRPr lang="zh-TW" altLang="en-US" sz="4000" dirty="0">
              <a:solidFill>
                <a:prstClr val="black"/>
              </a:solidFill>
            </a:endParaRPr>
          </a:p>
        </p:txBody>
      </p:sp>
      <p:grpSp>
        <p:nvGrpSpPr>
          <p:cNvPr id="28" name="Group 15"/>
          <p:cNvGrpSpPr>
            <a:grpSpLocks/>
          </p:cNvGrpSpPr>
          <p:nvPr/>
        </p:nvGrpSpPr>
        <p:grpSpPr bwMode="auto">
          <a:xfrm>
            <a:off x="674959" y="5301208"/>
            <a:ext cx="8073507" cy="1224136"/>
            <a:chOff x="748" y="3188"/>
            <a:chExt cx="1179" cy="487"/>
          </a:xfrm>
        </p:grpSpPr>
        <p:sp>
          <p:nvSpPr>
            <p:cNvPr id="29" name="Oval 16"/>
            <p:cNvSpPr>
              <a:spLocks noChangeArrowheads="1"/>
            </p:cNvSpPr>
            <p:nvPr/>
          </p:nvSpPr>
          <p:spPr bwMode="gray">
            <a:xfrm>
              <a:off x="748" y="3188"/>
              <a:ext cx="1179" cy="487"/>
            </a:xfrm>
            <a:prstGeom prst="ellipse">
              <a:avLst/>
            </a:prstGeom>
            <a:solidFill>
              <a:srgbClr val="C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tIns="44450" rIns="45720" bIns="44450" anchor="ctr" anchorCtr="1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Oval 17"/>
            <p:cNvSpPr>
              <a:spLocks noChangeArrowheads="1"/>
            </p:cNvSpPr>
            <p:nvPr/>
          </p:nvSpPr>
          <p:spPr bwMode="gray">
            <a:xfrm>
              <a:off x="752" y="3275"/>
              <a:ext cx="910" cy="376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tIns="44450" rIns="45720" bIns="44450" anchor="ctr" anchorCtr="1"/>
            <a:lstStyle/>
            <a:p>
              <a:r>
                <a:rPr lang="zh-TW" altLang="en-US" sz="4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以上您還記得嗎</a:t>
              </a:r>
              <a:r>
                <a:rPr lang="en-US" altLang="zh-TW" sz="4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?</a:t>
              </a:r>
              <a:endParaRPr lang="zh-TW" altLang="en-US" sz="40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4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35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-27384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解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題</a:t>
            </a:r>
            <a:r>
              <a:rPr lang="zh-TW" altLang="zh-TW" sz="2800" dirty="0">
                <a:solidFill>
                  <a:prstClr val="black"/>
                </a:solidFill>
              </a:rPr>
              <a:t>【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P.350</a:t>
            </a:r>
            <a:r>
              <a:rPr lang="zh-TW" altLang="zh-TW" sz="2800" dirty="0">
                <a:solidFill>
                  <a:prstClr val="black"/>
                </a:solidFill>
              </a:rPr>
              <a:t>】 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sym typeface="Wingdings"/>
              </a:rPr>
              <a:t>    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3"/>
          <a:stretch/>
        </p:blipFill>
        <p:spPr>
          <a:xfrm>
            <a:off x="5580113" y="5042306"/>
            <a:ext cx="3485040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43609" y="980728"/>
                <a:ext cx="7560839" cy="411480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60000"/>
                  </a:lnSpc>
                  <a:buNone/>
                </a:pP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在要求準確度</a:t>
                </a:r>
                <a14:m>
                  <m:oMath xmlns:m="http://schemas.openxmlformats.org/officeDocument/2006/math">
                    <m:r>
                      <a:rPr lang="zh-TW" altLang="en-US" sz="2500" dirty="0">
                        <a:latin typeface="Cambria Math"/>
                        <a:ea typeface="標楷體" panose="03000509000000000000" pitchFamily="65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500">
                        <a:latin typeface="Cambria Math"/>
                        <a:ea typeface="標楷體" panose="03000509000000000000" pitchFamily="65" charset="-120"/>
                      </a:rPr>
                      <m:t>P</m:t>
                    </m:r>
                    <m:d>
                      <m:dPr>
                        <m:ctrlPr>
                          <a:rPr lang="zh-TW" altLang="zh-TW" sz="2500" i="1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sz="2500" i="1"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sz="2500" i="1"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zh-TW" altLang="zh-TW" sz="2500" i="1">
                                        <a:latin typeface="Cambria Math"/>
                                        <a:ea typeface="標楷體" panose="03000509000000000000" pitchFamily="65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500">
                                        <a:latin typeface="Cambria Math"/>
                                        <a:ea typeface="標楷體" panose="03000509000000000000" pitchFamily="65" charset="-12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5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𝐷𝑅</m:t>
                                </m:r>
                              </m:sub>
                            </m:sSub>
                            <m:r>
                              <a:rPr lang="en-US" altLang="zh-TW" sz="2500">
                                <a:latin typeface="Cambria Math"/>
                                <a:ea typeface="標楷體" panose="03000509000000000000" pitchFamily="65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500" i="1"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5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altLang="zh-TW" sz="25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500">
                            <a:latin typeface="Cambria Math"/>
                            <a:ea typeface="標楷體" panose="03000509000000000000" pitchFamily="65" charset="-120"/>
                          </a:rPr>
                          <m:t>≤</m:t>
                        </m:r>
                        <m:r>
                          <a:rPr lang="en-US" altLang="zh-TW" sz="2500">
                            <a:latin typeface="Cambria Math"/>
                            <a:ea typeface="標楷體" panose="03000509000000000000" pitchFamily="65" charset="-120"/>
                          </a:rPr>
                          <m:t>𝑑</m:t>
                        </m:r>
                      </m:e>
                    </m:d>
                    <m:r>
                      <a:rPr lang="en-US" altLang="zh-TW" sz="2500">
                        <a:latin typeface="Cambria Math"/>
                        <a:ea typeface="標楷體" panose="03000509000000000000" pitchFamily="65" charset="-120"/>
                      </a:rPr>
                      <m:t>≥1−</m:t>
                    </m:r>
                    <m:r>
                      <a:rPr lang="en-US" altLang="zh-TW" sz="2500"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TW" sz="2500" i="1">
                        <a:latin typeface="Cambria Math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500" i="1">
                        <a:latin typeface="Cambria Math"/>
                        <a:ea typeface="標楷體" panose="03000509000000000000" pitchFamily="65" charset="-120"/>
                      </a:rPr>
                      <m:t>𝑑</m:t>
                    </m:r>
                    <m:r>
                      <a:rPr lang="en-US" altLang="zh-TW" sz="2500" i="1">
                        <a:latin typeface="Cambria Math"/>
                        <a:ea typeface="標楷體" panose="03000509000000000000" pitchFamily="65" charset="-120"/>
                      </a:rPr>
                      <m:t>,</m:t>
                    </m:r>
                    <m:r>
                      <a:rPr lang="en-US" altLang="zh-TW" sz="2500">
                        <a:latin typeface="Cambria Math"/>
                        <a:ea typeface="標楷體" panose="03000509000000000000" pitchFamily="65" charset="-120"/>
                      </a:rPr>
                      <m:t>1−</m:t>
                    </m:r>
                    <m:r>
                      <a:rPr lang="en-US" altLang="zh-TW" sz="2500"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  <m:r>
                      <a:rPr lang="en-US" altLang="zh-TW" sz="2500" i="1">
                        <a:latin typeface="Cambria Math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之下，</a:t>
                </a:r>
                <a:r>
                  <a:rPr lang="zh-TW" altLang="en-US" sz="25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</a:t>
                </a:r>
                <a14:m>
                  <m:oMath xmlns:m="http://schemas.openxmlformats.org/officeDocument/2006/math">
                    <m:r>
                      <a:rPr lang="en-US" altLang="zh-TW" sz="2500" b="1" i="1">
                        <a:solidFill>
                          <a:srgbClr val="FF0000"/>
                        </a:solidFill>
                        <a:effectLst/>
                        <a:uFill>
                          <a:solidFill>
                            <a:srgbClr val="C00000"/>
                          </a:solidFill>
                        </a:uFill>
                        <a:latin typeface="Cambria Math"/>
                        <a:ea typeface="標楷體" panose="03000509000000000000" pitchFamily="65" charset="-120"/>
                      </a:rPr>
                      <m:t>𝟏</m:t>
                    </m:r>
                    <m:r>
                      <a:rPr lang="en-US" altLang="zh-TW" sz="2500" b="1">
                        <a:solidFill>
                          <a:srgbClr val="FF0000"/>
                        </a:solidFill>
                        <a:effectLst/>
                        <a:uFill>
                          <a:solidFill>
                            <a:srgbClr val="C00000"/>
                          </a:solidFill>
                        </a:uFill>
                        <a:latin typeface="Cambria Math"/>
                        <a:ea typeface="標楷體" panose="03000509000000000000" pitchFamily="65" charset="-120"/>
                      </a:rPr>
                      <m:t>−</m:t>
                    </m:r>
                    <m:r>
                      <a:rPr lang="en-US" altLang="zh-TW" sz="2500" b="1" i="1">
                        <a:solidFill>
                          <a:srgbClr val="FF0000"/>
                        </a:solidFill>
                        <a:effectLst/>
                        <a:uFill>
                          <a:solidFill>
                            <a:srgbClr val="C00000"/>
                          </a:solidFill>
                        </a:uFill>
                        <a:latin typeface="Cambria Math"/>
                        <a:ea typeface="標楷體" panose="03000509000000000000" pitchFamily="65" charset="-120"/>
                      </a:rPr>
                      <m:t>𝛂</m:t>
                    </m:r>
                  </m:oMath>
                </a14:m>
                <a:r>
                  <a:rPr lang="zh-TW" altLang="en-US" sz="25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＝</a:t>
                </a:r>
                <a:r>
                  <a:rPr lang="en-US" altLang="zh-TW" sz="25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0.95</a:t>
                </a:r>
                <a:r>
                  <a:rPr lang="zh-TW" altLang="en-US" sz="25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TW" sz="2500" b="1" i="1">
                        <a:solidFill>
                          <a:srgbClr val="FF0000"/>
                        </a:solidFill>
                        <a:effectLst/>
                        <a:uFill>
                          <a:solidFill>
                            <a:srgbClr val="C00000"/>
                          </a:solidFill>
                        </a:uFill>
                        <a:latin typeface="Cambria Math"/>
                        <a:ea typeface="標楷體" panose="03000509000000000000" pitchFamily="65" charset="-120"/>
                      </a:rPr>
                      <m:t>𝒅</m:t>
                    </m:r>
                  </m:oMath>
                </a14:m>
                <a:r>
                  <a:rPr lang="zh-TW" altLang="en-US" sz="25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＝</a:t>
                </a:r>
                <a:r>
                  <a:rPr lang="en-US" altLang="zh-TW" sz="2500" b="1" dirty="0" smtClean="0">
                    <a:solidFill>
                      <a:srgbClr val="FF0000"/>
                    </a:solidFill>
                    <a:effectLst/>
                    <a:uFill>
                      <a:solidFill>
                        <a:srgbClr val="C00000"/>
                      </a:solidFill>
                    </a:u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0.3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，則需有的</a:t>
                </a:r>
                <a:r>
                  <a:rPr lang="zh-TW" altLang="en-US" sz="2500" b="1" dirty="0" smtClean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小樣本數</a:t>
                </a:r>
                <a:r>
                  <a:rPr lang="zh-TW" altLang="en-US" sz="25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</a:t>
                </a:r>
                <a:endParaRPr lang="en-US" altLang="zh-TW" sz="25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ctr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500">
                          <a:latin typeface="Cambria Math"/>
                        </a:rPr>
                        <m:t>n</m:t>
                      </m:r>
                      <m:r>
                        <a:rPr lang="en-US" altLang="zh-TW" sz="25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5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5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5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5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500" i="1">
                                      <a:latin typeface="Cambria Math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5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500" i="1">
                              <a:latin typeface="Cambria Math"/>
                            </a:rPr>
                            <m:t>𝛼</m:t>
                          </m:r>
                          <m:sSup>
                            <m:sSupPr>
                              <m:ctrlPr>
                                <a:rPr lang="zh-TW" altLang="zh-TW" sz="25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500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TW" sz="25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5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sz="25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zh-TW" sz="25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5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zh-TW" sz="25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5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TW" sz="25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zh-TW" altLang="zh-TW" sz="25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sz="25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500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zh-TW" sz="25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5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5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5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500" i="1"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5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5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5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25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5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500" i="1"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zh-TW" sz="25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5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25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TW" sz="25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:endParaRPr lang="en-US" altLang="zh-TW" sz="25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:endParaRPr lang="zh-TW" altLang="en-US" sz="2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1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9" y="980728"/>
                <a:ext cx="7560839" cy="4114800"/>
              </a:xfrm>
              <a:blipFill rotWithShape="1">
                <a:blip r:embed="rId4"/>
                <a:stretch>
                  <a:fillRect l="-1290" r="-13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4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40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69584" y="2392009"/>
                <a:ext cx="8866912" cy="251306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500" smtClean="0">
                          <a:solidFill>
                            <a:prstClr val="black"/>
                          </a:solidFill>
                          <a:latin typeface="Cambria Math"/>
                        </a:rPr>
                        <m:t>n</m:t>
                      </m:r>
                      <m:r>
                        <a:rPr lang="en-US" altLang="zh-TW" sz="250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500" dirty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m:t>0.0523</m:t>
                          </m:r>
                        </m:num>
                        <m:den>
                          <m:d>
                            <m:dPr>
                              <m:ctrlP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0.05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(0.3)</m:t>
                              </m:r>
                            </m:e>
                            <m:sup>
                              <m: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5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−[</m:t>
                          </m:r>
                          <m:f>
                            <m:fPr>
                              <m:ctrlPr>
                                <a:rPr lang="en-US" altLang="zh-TW" sz="25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fPr>
                            <m:num>
                              <m:r>
                                <a:rPr lang="en-US" altLang="zh-TW" sz="2500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500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  <m:t>5850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zh-TW" altLang="en-US" sz="2500" dirty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500" dirty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m:t>(19.1476−0.0523)</m:t>
                          </m:r>
                          <m:r>
                            <a:rPr lang="en-US" altLang="zh-TW" sz="25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fPr>
                            <m:num>
                              <m:r>
                                <a:rPr lang="en-US" altLang="zh-TW" sz="25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5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  <m:t>20000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zh-TW" altLang="en-US" sz="2500" dirty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500" dirty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m:t>(19.1476)</m:t>
                          </m:r>
                          <m:r>
                            <a:rPr lang="en-US" altLang="zh-TW" sz="2500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altLang="zh-TW" sz="2500" dirty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TW" sz="2500" i="1" dirty="0">
                  <a:solidFill>
                    <a:prstClr val="black"/>
                  </a:solidFill>
                  <a:latin typeface="Cambria Math"/>
                </a:endParaRPr>
              </a:p>
              <a:p>
                <a:endParaRPr lang="en-US" altLang="zh-TW" sz="2500" i="1" dirty="0">
                  <a:solidFill>
                    <a:prstClr val="black"/>
                  </a:solidFill>
                  <a:latin typeface="Cambria Math"/>
                </a:endParaRPr>
              </a:p>
              <a:p>
                <a:r>
                  <a:rPr lang="en-US" altLang="zh-TW" sz="2500" i="1" dirty="0">
                    <a:solidFill>
                      <a:prstClr val="black"/>
                    </a:solidFill>
                    <a:latin typeface="Cambria Math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TW" sz="250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TW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5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0.0523</m:t>
                        </m:r>
                      </m:num>
                      <m:den>
                        <m:r>
                          <a:rPr lang="en-US" altLang="zh-TW" sz="2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0.0045−</m:t>
                        </m:r>
                        <m:r>
                          <a:rPr lang="en-US" altLang="zh-TW" sz="2500">
                            <a:solidFill>
                              <a:prstClr val="black"/>
                            </a:solidFill>
                            <a:latin typeface="Cambria Math"/>
                          </a:rPr>
                          <m:t>0.0023</m:t>
                        </m:r>
                      </m:den>
                    </m:f>
                  </m:oMath>
                </a14:m>
                <a:endParaRPr lang="zh-TW" altLang="en-US" sz="2500" dirty="0">
                  <a:solidFill>
                    <a:prstClr val="black"/>
                  </a:solidFill>
                </a:endParaRPr>
              </a:p>
              <a:p>
                <a:endParaRPr lang="zh-TW" altLang="en-US" sz="2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84" y="2392009"/>
                <a:ext cx="8866912" cy="25130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-6389780" y="486916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499992" y="3789040"/>
            <a:ext cx="3240360" cy="784830"/>
          </a:xfrm>
          <a:prstGeom prst="rect">
            <a:avLst/>
          </a:prstGeom>
          <a:solidFill>
            <a:srgbClr val="FF6699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n=23.8 </a:t>
            </a:r>
            <a:r>
              <a:rPr lang="zh-TW" altLang="en-US" sz="3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，則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zh-TW" altLang="en-US" sz="3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取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24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32936" y="5157192"/>
                <a:ext cx="4864520" cy="98571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>
                          <a:solidFill>
                            <a:prstClr val="black"/>
                          </a:solidFill>
                          <a:latin typeface="Cambria Math"/>
                        </a:rPr>
                        <m:t>n</m:t>
                      </m:r>
                      <m:r>
                        <a:rPr lang="en-US" altLang="zh-TW" sz="200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𝛼</m:t>
                          </m:r>
                          <m:sSup>
                            <m:sSupPr>
                              <m:ctrlPr>
                                <a:rPr lang="zh-TW" altLang="zh-TW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zh-TW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zh-TW" altLang="zh-TW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zh-TW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TW" sz="20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36" y="5157192"/>
                <a:ext cx="4864520" cy="98571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09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-1260648" y="212447"/>
            <a:ext cx="10297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比率估計問題的準確度</a:t>
            </a:r>
            <a:r>
              <a:rPr lang="zh-TW" altLang="zh-TW" sz="3600" dirty="0">
                <a:solidFill>
                  <a:prstClr val="black"/>
                </a:solidFill>
              </a:rPr>
              <a:t>【</a:t>
            </a:r>
            <a:r>
              <a:rPr lang="en-US" altLang="zh-TW" sz="36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P.351</a:t>
            </a:r>
            <a:r>
              <a:rPr lang="zh-TW" altLang="zh-TW" sz="3600" dirty="0">
                <a:solidFill>
                  <a:prstClr val="black"/>
                </a:solidFill>
              </a:rPr>
              <a:t> 】</a:t>
            </a:r>
            <a:endParaRPr lang="zh-TW" altLang="en-US" sz="36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1258416"/>
                <a:ext cx="7848872" cy="411480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23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TW" altLang="zh-TW" sz="23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3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sz="2300" i="1">
                            <a:latin typeface="Cambria Math"/>
                          </a:rPr>
                          <m:t>𝐷𝑅</m:t>
                        </m:r>
                      </m:sub>
                    </m:sSub>
                    <m:r>
                      <a:rPr lang="en-US" altLang="zh-TW" sz="23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sz="23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3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3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300" i="1">
                            <a:latin typeface="Cambria Math"/>
                          </a:rPr>
                          <m:t>𝐿</m:t>
                        </m:r>
                      </m:sub>
                    </m:sSub>
                    <m:acc>
                      <m:accPr>
                        <m:chr m:val="̂"/>
                        <m:ctrlPr>
                          <a:rPr lang="zh-TW" altLang="zh-TW" sz="23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300" i="1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TW" altLang="en-US" sz="23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估計母</a:t>
                </a:r>
                <a:r>
                  <a:rPr lang="zh-TW" altLang="en-US" sz="23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體</a:t>
                </a:r>
                <a:r>
                  <a:rPr lang="zh-TW" altLang="en-US" sz="23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平均數</a:t>
                </a:r>
                <a14:m>
                  <m:oMath xmlns:m="http://schemas.openxmlformats.org/officeDocument/2006/math">
                    <m:r>
                      <a:rPr lang="zh-TW" altLang="en-US" sz="23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zh-TW" altLang="zh-TW" sz="23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300">
                            <a:latin typeface="Cambria Math"/>
                          </a:rPr>
                          <m:t>μ</m:t>
                        </m:r>
                      </m:e>
                      <m:sub>
                        <m:r>
                          <a:rPr lang="en-US" altLang="zh-TW" sz="23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TW" altLang="en-US" sz="23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sz="23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zh-TW" altLang="en-US" sz="23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300">
                        <a:latin typeface="Cambria Math"/>
                        <a:ea typeface="標楷體" panose="03000509000000000000" pitchFamily="65" charset="-120"/>
                      </a:rPr>
                      <m:t>P</m:t>
                    </m:r>
                    <m:d>
                      <m:dPr>
                        <m:ctrlPr>
                          <a:rPr lang="zh-TW" altLang="zh-TW" sz="2300" i="1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sz="2300" i="1"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sz="2300" i="1"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zh-TW" altLang="zh-TW" sz="2300" i="1">
                                        <a:latin typeface="Cambria Math"/>
                                        <a:ea typeface="標楷體" panose="03000509000000000000" pitchFamily="65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300">
                                        <a:latin typeface="Cambria Math"/>
                                        <a:ea typeface="標楷體" panose="03000509000000000000" pitchFamily="65" charset="-12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3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𝐷𝑅</m:t>
                                </m:r>
                              </m:sub>
                            </m:sSub>
                            <m:r>
                              <a:rPr lang="en-US" altLang="zh-TW" sz="2300">
                                <a:latin typeface="Cambria Math"/>
                                <a:ea typeface="標楷體" panose="03000509000000000000" pitchFamily="65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300" i="1"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3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altLang="zh-TW" sz="23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300">
                            <a:latin typeface="Cambria Math"/>
                            <a:ea typeface="標楷體" panose="03000509000000000000" pitchFamily="65" charset="-120"/>
                          </a:rPr>
                          <m:t>≤</m:t>
                        </m:r>
                        <m:r>
                          <a:rPr lang="en-US" altLang="zh-TW" sz="2300">
                            <a:latin typeface="Cambria Math"/>
                            <a:ea typeface="標楷體" panose="03000509000000000000" pitchFamily="65" charset="-120"/>
                          </a:rPr>
                          <m:t>𝑑</m:t>
                        </m:r>
                      </m:e>
                    </m:d>
                    <m:r>
                      <a:rPr lang="en-US" altLang="zh-TW" sz="2300">
                        <a:latin typeface="Cambria Math"/>
                        <a:ea typeface="標楷體" panose="03000509000000000000" pitchFamily="65" charset="-120"/>
                      </a:rPr>
                      <m:t>≥1−</m:t>
                    </m:r>
                    <m:r>
                      <a:rPr lang="en-US" altLang="zh-TW" sz="2300"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</m:oMath>
                </a14:m>
                <a:r>
                  <a:rPr lang="zh-TW" altLang="en-US" sz="23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TW" sz="2300" i="1">
                        <a:latin typeface="Cambria Math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300" i="1">
                        <a:latin typeface="Cambria Math"/>
                        <a:ea typeface="標楷體" panose="03000509000000000000" pitchFamily="65" charset="-120"/>
                      </a:rPr>
                      <m:t>𝑑</m:t>
                    </m:r>
                    <m:r>
                      <a:rPr lang="en-US" altLang="zh-TW" sz="2300" i="1">
                        <a:latin typeface="Cambria Math"/>
                        <a:ea typeface="標楷體" panose="03000509000000000000" pitchFamily="65" charset="-120"/>
                      </a:rPr>
                      <m:t>,</m:t>
                    </m:r>
                    <m:r>
                      <a:rPr lang="en-US" altLang="zh-TW" sz="2300">
                        <a:latin typeface="Cambria Math"/>
                        <a:ea typeface="標楷體" panose="03000509000000000000" pitchFamily="65" charset="-120"/>
                      </a:rPr>
                      <m:t>1−</m:t>
                    </m:r>
                    <m:r>
                      <a:rPr lang="en-US" altLang="zh-TW" sz="2300"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  <m:r>
                      <a:rPr lang="en-US" altLang="zh-TW" sz="2300" i="1">
                        <a:latin typeface="Cambria Math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sz="23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值評估準確度。</a:t>
                </a:r>
                <a:endParaRPr lang="en-US" altLang="zh-TW" sz="23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23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(1)</a:t>
                </a:r>
                <a:r>
                  <a:rPr lang="zh-TW" altLang="en-US" sz="23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TW" sz="2300">
                        <a:latin typeface="Cambria Math"/>
                        <a:ea typeface="標楷體" panose="03000509000000000000" pitchFamily="65" charset="-120"/>
                      </a:rPr>
                      <m:t>1−</m:t>
                    </m:r>
                    <m:r>
                      <a:rPr lang="en-US" altLang="zh-TW" sz="2300"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</m:oMath>
                </a14:m>
                <a:r>
                  <a:rPr lang="zh-TW" altLang="en-US" sz="23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給定時，則</a:t>
                </a:r>
                <a:endParaRPr lang="en-US" altLang="zh-TW" sz="23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1800" dirty="0">
                              <a:latin typeface="Cambria Math"/>
                              <a:ea typeface="標楷體" panose="03000509000000000000" pitchFamily="65" charset="-120"/>
                            </a:rPr>
                            <m:t>d</m:t>
                          </m:r>
                        </m:e>
                      </m:acc>
                      <m:r>
                        <a:rPr lang="en-US" altLang="zh-TW" sz="1800" dirty="0">
                          <a:latin typeface="Cambria Math"/>
                          <a:ea typeface="標楷體" panose="03000509000000000000" pitchFamily="65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800" i="1" dirty="0"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1800" i="1" dirty="0"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zh-TW" sz="18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8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zh-TW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TW" sz="18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zh-TW" altLang="zh-TW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1800" i="1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zh-TW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zh-TW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18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8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sz="18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8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1800" i="1"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zh-TW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1800" i="1">
                                  <a:latin typeface="Cambria Math"/>
                                </a:rPr>
                                <m:t>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TW" sz="23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23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(2)</a:t>
                </a:r>
                <a:r>
                  <a:rPr lang="zh-TW" altLang="en-US" sz="23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TW" sz="2300" i="1">
                        <a:latin typeface="Cambria Math"/>
                        <a:ea typeface="標楷體" panose="03000509000000000000" pitchFamily="65" charset="-120"/>
                      </a:rPr>
                      <m:t>𝑑</m:t>
                    </m:r>
                  </m:oMath>
                </a14:m>
                <a:r>
                  <a:rPr lang="zh-TW" altLang="en-US" sz="23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給定時，</a:t>
                </a:r>
                <a:r>
                  <a:rPr lang="zh-TW" altLang="en-US" sz="23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則</a:t>
                </a:r>
                <a:endParaRPr lang="en-US" altLang="zh-TW" sz="23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300">
                          <a:latin typeface="Cambria Math"/>
                          <a:ea typeface="標楷體" panose="03000509000000000000" pitchFamily="65" charset="-120"/>
                        </a:rPr>
                        <m:t>1−</m:t>
                      </m:r>
                      <m:r>
                        <a:rPr lang="en-US" altLang="zh-TW" sz="2300">
                          <a:latin typeface="Cambria Math"/>
                          <a:ea typeface="標楷體" panose="03000509000000000000" pitchFamily="65" charset="-120"/>
                        </a:rPr>
                        <m:t>𝛼</m:t>
                      </m:r>
                      <m:r>
                        <a:rPr lang="en-US" altLang="zh-TW" sz="2300" i="1">
                          <a:latin typeface="Cambria Math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sz="2300">
                          <a:latin typeface="Cambria Math"/>
                        </a:rPr>
                        <m:t>=</m:t>
                      </m:r>
                      <m:r>
                        <a:rPr lang="en-US" altLang="zh-TW" sz="2300" b="0" i="0" smtClean="0">
                          <a:latin typeface="Cambria Math"/>
                        </a:rPr>
                        <m:t>1−</m:t>
                      </m:r>
                      <m:f>
                        <m:fPr>
                          <m:ctrlPr>
                            <a:rPr lang="zh-TW" altLang="zh-TW" sz="2300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TW" altLang="zh-TW" sz="23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3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TW" altLang="zh-TW" sz="23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3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TW" sz="23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zh-TW" altLang="zh-TW" sz="23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3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3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sz="23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3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zh-TW" sz="23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3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3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300" i="1"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3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3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zh-TW" sz="2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zh-TW" sz="2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3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3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3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zh-TW" sz="23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3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300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zh-TW" sz="23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300" i="1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3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3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3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3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300" i="1"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TW" altLang="zh-TW" sz="23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3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zh-TW" altLang="zh-TW" sz="23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3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300" i="1">
                                          <a:latin typeface="Cambria Math"/>
                                        </a:rPr>
                                        <m:t>𝐷𝑅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3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3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300">
                                      <a:latin typeface="Cambria Math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altLang="zh-TW" sz="23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TW" sz="23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3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TW" altLang="zh-TW" sz="23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300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TW" sz="23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sz="23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1258416"/>
                <a:ext cx="7848872" cy="4114800"/>
              </a:xfrm>
              <a:blipFill rotWithShape="1">
                <a:blip r:embed="rId3"/>
                <a:stretch>
                  <a:fillRect l="-1087" b="-16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9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41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44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112573"/>
            <a:ext cx="5976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評估準確度</a:t>
            </a:r>
            <a:r>
              <a:rPr lang="zh-TW" altLang="zh-TW" sz="3200" dirty="0">
                <a:solidFill>
                  <a:prstClr val="black"/>
                </a:solidFill>
              </a:rPr>
              <a:t>【</a:t>
            </a:r>
            <a:r>
              <a:rPr lang="en-US" altLang="zh-TW" sz="3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P.352</a:t>
            </a:r>
            <a:r>
              <a:rPr lang="zh-TW" altLang="zh-TW" sz="3200" dirty="0">
                <a:solidFill>
                  <a:prstClr val="black"/>
                </a:solidFill>
              </a:rPr>
              <a:t> 】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1107133"/>
                <a:ext cx="7848872" cy="4266083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TW" altLang="zh-TW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𝐷𝑅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𝐿</m:t>
                        </m:r>
                      </m:sub>
                    </m:sSub>
                    <m:acc>
                      <m:accPr>
                        <m:chr m:val="̂"/>
                        <m:ctrlPr>
                          <a:rPr lang="zh-TW" altLang="zh-TW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估計母體平均數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zh-TW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/>
                          </a:rPr>
                          <m:t>μ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P</m:t>
                    </m:r>
                    <m:d>
                      <m:dPr>
                        <m:ctrlPr>
                          <a:rPr lang="zh-TW" altLang="zh-TW" sz="2400" i="1"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sz="2400" i="1"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sz="2400" i="1"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zh-TW" altLang="zh-TW" sz="2400" i="1">
                                        <a:latin typeface="Cambria Math"/>
                                        <a:ea typeface="標楷體" panose="03000509000000000000" pitchFamily="65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>
                                        <a:latin typeface="Cambria Math"/>
                                        <a:ea typeface="標楷體" panose="03000509000000000000" pitchFamily="65" charset="-12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𝐷𝑅</m:t>
                                </m:r>
                              </m:sub>
                            </m:sSub>
                            <m:r>
                              <a:rPr lang="en-US" altLang="zh-TW" sz="2400">
                                <a:latin typeface="Cambria Math"/>
                                <a:ea typeface="標楷體" panose="03000509000000000000" pitchFamily="65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i="1"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altLang="zh-TW" sz="2400"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>
                            <a:latin typeface="Cambria Math"/>
                            <a:ea typeface="標楷體" panose="03000509000000000000" pitchFamily="65" charset="-120"/>
                          </a:rPr>
                          <m:t>≤</m:t>
                        </m:r>
                        <m:r>
                          <a:rPr lang="en-US" altLang="zh-TW" sz="2400">
                            <a:latin typeface="Cambria Math"/>
                            <a:ea typeface="標楷體" panose="03000509000000000000" pitchFamily="65" charset="-120"/>
                          </a:rPr>
                          <m:t>𝑑</m:t>
                        </m:r>
                      </m:e>
                    </m:d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≥1−</m:t>
                    </m:r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</m:oMath>
                </a14:m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400" i="1">
                        <a:latin typeface="Cambria Math"/>
                        <a:ea typeface="標楷體" panose="03000509000000000000" pitchFamily="65" charset="-120"/>
                      </a:rPr>
                      <m:t>𝑑</m:t>
                    </m:r>
                    <m:r>
                      <a:rPr lang="en-US" altLang="zh-TW" sz="2400" i="1">
                        <a:latin typeface="Cambria Math"/>
                        <a:ea typeface="標楷體" panose="03000509000000000000" pitchFamily="65" charset="-120"/>
                      </a:rPr>
                      <m:t>,</m:t>
                    </m:r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1−</m:t>
                    </m:r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  <m:r>
                      <a:rPr lang="en-US" altLang="zh-TW" sz="2400" i="1">
                        <a:latin typeface="Cambria Math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值評估準確度。</a:t>
                </a: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(1)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1−</m:t>
                    </m:r>
                    <m:r>
                      <a:rPr lang="en-US" altLang="zh-TW" sz="2400"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</m:oMath>
                </a14:m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給定時，則</a:t>
                </a: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dirty="0" smtClean="0"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400" dirty="0">
                              <a:latin typeface="Cambria Math"/>
                              <a:ea typeface="標楷體" panose="03000509000000000000" pitchFamily="65" charset="-120"/>
                            </a:rPr>
                            <m:t>d</m:t>
                          </m:r>
                        </m:e>
                      </m:acc>
                      <m:r>
                        <a:rPr lang="en-US" altLang="zh-TW" sz="2400" b="0" i="0" dirty="0" smtClean="0">
                          <a:latin typeface="Cambria Math"/>
                          <a:ea typeface="標楷體" panose="03000509000000000000" pitchFamily="65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dirty="0" smtClean="0"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400" b="0" i="1" dirty="0" smtClean="0"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zh-TW" sz="24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zh-TW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400" i="1">
                                  <a:latin typeface="Cambria Math"/>
                                </a:rPr>
                                <m:t>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(2)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  <a:ea typeface="標楷體" panose="03000509000000000000" pitchFamily="65" charset="-120"/>
                      </a:rPr>
                      <m:t>𝑑</m:t>
                    </m:r>
                  </m:oMath>
                </a14:m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給定時，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則</a:t>
                </a:r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1−</m:t>
                      </m:r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400">
                              <a:latin typeface="Cambria Math"/>
                              <a:ea typeface="標楷體" panose="03000509000000000000" pitchFamily="65" charset="-120"/>
                            </a:rPr>
                            <m:t>𝛼</m:t>
                          </m:r>
                        </m:e>
                      </m:acc>
                      <m:r>
                        <a:rPr lang="en-US" altLang="zh-TW" sz="2400">
                          <a:latin typeface="Cambria Math"/>
                        </a:rPr>
                        <m:t>=</m:t>
                      </m:r>
                      <m:r>
                        <a:rPr lang="en-US" altLang="zh-TW" sz="2400" b="0" i="0" smtClean="0">
                          <a:latin typeface="Cambria Math"/>
                        </a:rPr>
                        <m:t>1−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zh-TW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zh-TW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1107133"/>
                <a:ext cx="7848872" cy="4266083"/>
              </a:xfrm>
              <a:blipFill rotWithShape="1">
                <a:blip r:embed="rId3"/>
                <a:stretch>
                  <a:fillRect l="-1243" b="-253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2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42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35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-27384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解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題</a:t>
            </a:r>
            <a:r>
              <a:rPr lang="zh-TW" altLang="zh-TW" sz="3200" dirty="0">
                <a:solidFill>
                  <a:prstClr val="black"/>
                </a:solidFill>
              </a:rPr>
              <a:t>【</a:t>
            </a:r>
            <a:r>
              <a:rPr lang="en-US" altLang="zh-TW" sz="3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P.352</a:t>
            </a:r>
            <a:r>
              <a:rPr lang="zh-TW" altLang="zh-TW" sz="3200" dirty="0">
                <a:solidFill>
                  <a:prstClr val="black"/>
                </a:solidFill>
              </a:rPr>
              <a:t>】 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sym typeface="Wingdings"/>
              </a:rPr>
              <a:t>    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3"/>
          <a:stretch/>
        </p:blipFill>
        <p:spPr>
          <a:xfrm>
            <a:off x="6660232" y="5585915"/>
            <a:ext cx="2376264" cy="1227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50855" y="878224"/>
                <a:ext cx="8885641" cy="5863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4500"/>
                  </a:lnSpc>
                </a:pPr>
                <a:r>
                  <a:rPr lang="zh-TW" altLang="en-US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由例</a:t>
                </a:r>
                <a:r>
                  <a:rPr lang="en-US" altLang="zh-TW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9.1</a:t>
                </a:r>
                <a:r>
                  <a:rPr lang="zh-TW" altLang="en-US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的樣本資料，</a:t>
                </a:r>
                <a:r>
                  <a:rPr lang="zh-TW" altLang="zh-TW" sz="2400" dirty="0">
                    <a:solidFill>
                      <a:prstClr val="black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𝐷𝑅</m:t>
                        </m:r>
                      </m:sub>
                    </m:sSub>
                  </m:oMath>
                </a14:m>
                <a:r>
                  <a:rPr lang="en-US" altLang="zh-TW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500" i="1" dirty="0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500" i="1" dirty="0">
                                <a:solidFill>
                                  <a:prstClr val="black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accPr>
                          <m:e>
                            <m:r>
                              <a:rPr lang="en-US" altLang="zh-TW" sz="2500" i="1" dirty="0">
                                <a:solidFill>
                                  <a:prstClr val="black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500" i="1" dirty="0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𝐿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altLang="zh-TW" sz="2500" i="1" dirty="0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accPr>
                      <m:e>
                        <m:r>
                          <a:rPr lang="en-US" altLang="zh-TW" sz="2500" i="1" dirty="0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𝑅</m:t>
                        </m:r>
                      </m:e>
                    </m:acc>
                    <m:r>
                      <a:rPr lang="en-US" altLang="zh-TW" sz="2500" i="1" dirty="0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=</m:t>
                    </m:r>
                  </m:oMath>
                </a14:m>
                <a:r>
                  <a:rPr lang="en-US" altLang="zh-TW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(0.452)(12.45)=5.63(</a:t>
                </a:r>
                <a:r>
                  <a:rPr lang="zh-TW" altLang="en-US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公噸</a:t>
                </a:r>
                <a:r>
                  <a:rPr lang="en-US" altLang="zh-TW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/</a:t>
                </a:r>
                <a:r>
                  <a:rPr lang="zh-TW" altLang="en-US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戶</a:t>
                </a:r>
                <a:r>
                  <a:rPr lang="en-US" altLang="zh-TW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r>
                  <a:rPr lang="zh-TW" altLang="en-US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為母體平均數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500" i="1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zh-TW" altLang="en-US" sz="2500" i="1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𝜇</m:t>
                        </m:r>
                      </m:e>
                      <m:sub>
                        <m:r>
                          <a:rPr lang="en-US" altLang="zh-TW" sz="2500" i="1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TW" altLang="en-US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的估計值。以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500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P</m:t>
                    </m:r>
                    <m:d>
                      <m:dPr>
                        <m:ctrlPr>
                          <a:rPr lang="zh-TW" altLang="zh-TW" sz="2500" i="1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sz="2500" i="1">
                                <a:solidFill>
                                  <a:prstClr val="black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sz="2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zh-TW" altLang="zh-TW" sz="25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  <a:ea typeface="標楷體" panose="03000509000000000000" pitchFamily="65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50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  <a:ea typeface="標楷體" panose="03000509000000000000" pitchFamily="65" charset="-12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50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𝐷𝑅</m:t>
                                </m:r>
                              </m:sub>
                            </m:sSub>
                            <m:r>
                              <a:rPr lang="en-US" altLang="zh-TW" sz="2500">
                                <a:solidFill>
                                  <a:prstClr val="black"/>
                                </a:solidFill>
                                <a:latin typeface="Cambria Math"/>
                                <a:ea typeface="標楷體" panose="03000509000000000000" pitchFamily="65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50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altLang="zh-TW" sz="250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500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≤</m:t>
                        </m:r>
                        <m:r>
                          <a:rPr lang="en-US" altLang="zh-TW" sz="2500">
                            <a:solidFill>
                              <a:prstClr val="black"/>
                            </a:solidFill>
                            <a:latin typeface="Cambria Math"/>
                            <a:ea typeface="標楷體" panose="03000509000000000000" pitchFamily="65" charset="-120"/>
                          </a:rPr>
                          <m:t>𝑑</m:t>
                        </m:r>
                      </m:e>
                    </m:d>
                    <m:r>
                      <a:rPr lang="en-US" altLang="zh-TW" sz="2500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≥1−</m:t>
                    </m:r>
                    <m:r>
                      <a:rPr lang="en-US" altLang="zh-TW" sz="2500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</m:oMath>
                </a14:m>
                <a:r>
                  <a:rPr lang="zh-TW" altLang="en-US" sz="25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TW" sz="2500" i="1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500" i="1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𝑑</m:t>
                    </m:r>
                    <m:r>
                      <a:rPr lang="en-US" altLang="zh-TW" sz="2500" i="1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,</m:t>
                    </m:r>
                    <m:r>
                      <a:rPr lang="en-US" altLang="zh-TW" sz="2500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1−</m:t>
                    </m:r>
                    <m:r>
                      <a:rPr lang="en-US" altLang="zh-TW" sz="2500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  <m:r>
                      <a:rPr lang="en-US" altLang="zh-TW" sz="2500" i="1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sz="25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值評估準確度</a:t>
                </a:r>
                <a:r>
                  <a:rPr lang="zh-TW" altLang="en-US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。</a:t>
                </a:r>
                <a:endParaRPr lang="en-US" altLang="zh-TW" sz="25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algn="just">
                  <a:lnSpc>
                    <a:spcPts val="4500"/>
                  </a:lnSpc>
                </a:pPr>
                <a:r>
                  <a:rPr lang="en-US" altLang="zh-TW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(1)</a:t>
                </a:r>
                <a:r>
                  <a:rPr lang="zh-TW" altLang="en-US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給定</a:t>
                </a:r>
                <a:r>
                  <a:rPr lang="en-US" altLang="zh-TW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1-</a:t>
                </a:r>
                <a14:m>
                  <m:oMath xmlns:m="http://schemas.openxmlformats.org/officeDocument/2006/math">
                    <m:r>
                      <a:rPr lang="zh-TW" altLang="en-US" sz="2500" i="1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</m:oMath>
                </a14:m>
                <a:r>
                  <a:rPr lang="en-US" altLang="zh-TW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=0.90</a:t>
                </a:r>
                <a:r>
                  <a:rPr lang="zh-TW" altLang="en-US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時，則</a:t>
                </a:r>
                <a:r>
                  <a:rPr lang="en-US" altLang="zh-TW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</a:t>
                </a:r>
                <a:r>
                  <a:rPr lang="zh-TW" altLang="en-US" sz="25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的估計為</a:t>
                </a:r>
                <a:endParaRPr lang="en-US" altLang="zh-TW" sz="25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algn="just">
                  <a:lnSpc>
                    <a:spcPts val="4500"/>
                  </a:lnSpc>
                </a:pPr>
                <a:endParaRPr lang="en-US" altLang="zh-TW" sz="25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algn="just"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500" i="1" dirty="0">
                              <a:solidFill>
                                <a:prstClr val="black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500" dirty="0">
                              <a:solidFill>
                                <a:prstClr val="black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  <m:t>d</m:t>
                          </m:r>
                        </m:e>
                      </m:acc>
                      <m:r>
                        <a:rPr lang="en-US" altLang="zh-TW" sz="2500" dirty="0">
                          <a:solidFill>
                            <a:prstClr val="black"/>
                          </a:solidFill>
                          <a:latin typeface="Cambria Math"/>
                          <a:ea typeface="標楷體" panose="03000509000000000000" pitchFamily="65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500" i="1" dirty="0">
                              <a:solidFill>
                                <a:prstClr val="black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5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zh-TW" sz="25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5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TW" sz="25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zh-TW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sz="25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5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zh-TW" sz="25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5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5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5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5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25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zh-TW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zh-TW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25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5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sz="25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TW" sz="25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just">
                  <a:lnSpc>
                    <a:spcPts val="4500"/>
                  </a:lnSpc>
                </a:pPr>
                <a:endParaRPr lang="en-US" altLang="zh-TW" sz="25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just"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500" dirty="0">
                          <a:solidFill>
                            <a:prstClr val="black"/>
                          </a:solidFill>
                          <a:latin typeface="Cambria Math"/>
                          <a:ea typeface="標楷體" panose="03000509000000000000" pitchFamily="65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500" i="1" dirty="0">
                              <a:solidFill>
                                <a:prstClr val="black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5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標楷體" panose="03000509000000000000" pitchFamily="65" charset="-12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5850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zh-TW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19.1476−0.0523</m:t>
                                  </m:r>
                                </m:e>
                              </m:d>
                              <m: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zh-TW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5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90</m:t>
                                  </m:r>
                                </m:den>
                              </m:f>
                              <m:r>
                                <a:rPr lang="en-US" altLang="zh-TW" sz="25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(0.0523)−</m:t>
                              </m:r>
                              <m:f>
                                <m:fPr>
                                  <m:ctrlPr>
                                    <a:rPr lang="zh-TW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20000</m:t>
                                  </m:r>
                                </m:den>
                              </m:f>
                              <m: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(19.1476)</m:t>
                              </m:r>
                            </m:num>
                            <m:den>
                              <m:r>
                                <a:rPr lang="en-US" altLang="zh-TW" sz="2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0.1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TW" sz="25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just">
                  <a:lnSpc>
                    <a:spcPts val="4500"/>
                  </a:lnSpc>
                </a:pPr>
                <a:endParaRPr lang="en-US" altLang="zh-TW" sz="25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just">
                  <a:lnSpc>
                    <a:spcPts val="4500"/>
                  </a:lnSpc>
                </a:pPr>
                <a14:m>
                  <m:oMath xmlns:m="http://schemas.openxmlformats.org/officeDocument/2006/math">
                    <m:r>
                      <a:rPr lang="en-US" altLang="zh-TW" sz="2500" b="1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altLang="zh-TW" sz="2500" b="1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0.1699378</a:t>
                </a: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55" y="878224"/>
                <a:ext cx="8885641" cy="5863144"/>
              </a:xfrm>
              <a:prstGeom prst="rect">
                <a:avLst/>
              </a:prstGeom>
              <a:blipFill rotWithShape="1">
                <a:blip r:embed="rId4"/>
                <a:stretch>
                  <a:fillRect l="-1167" r="-1167" b="-3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3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43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326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83668" y="-27384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解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題</a:t>
            </a:r>
            <a:r>
              <a:rPr lang="zh-TW" altLang="zh-TW" sz="3200" dirty="0">
                <a:solidFill>
                  <a:prstClr val="black"/>
                </a:solidFill>
              </a:rPr>
              <a:t>【</a:t>
            </a:r>
            <a:r>
              <a:rPr lang="en-US" altLang="zh-TW" sz="3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P.352</a:t>
            </a:r>
            <a:r>
              <a:rPr lang="zh-TW" altLang="zh-TW" sz="3200" dirty="0">
                <a:solidFill>
                  <a:prstClr val="black"/>
                </a:solidFill>
              </a:rPr>
              <a:t>】 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sym typeface="Wingdings"/>
              </a:rPr>
              <a:t>    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79512" y="1228117"/>
                <a:ext cx="8223433" cy="669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4500"/>
                  </a:lnSpc>
                </a:pPr>
                <a:r>
                  <a:rPr lang="en-US" altLang="zh-TW" sz="3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(2)</a:t>
                </a:r>
                <a:r>
                  <a:rPr lang="zh-TW" altLang="en-US" sz="3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給</a:t>
                </a:r>
                <a:r>
                  <a:rPr lang="zh-TW" altLang="en-US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定</a:t>
                </a:r>
                <a:r>
                  <a:rPr lang="en-US" altLang="zh-TW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d=0.2</a:t>
                </a:r>
                <a:r>
                  <a:rPr lang="zh-TW" altLang="en-US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時，則</a:t>
                </a:r>
                <a:r>
                  <a:rPr lang="en-US" altLang="zh-TW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1-</a:t>
                </a:r>
                <a14:m>
                  <m:oMath xmlns:m="http://schemas.openxmlformats.org/officeDocument/2006/math">
                    <m:r>
                      <a:rPr lang="zh-TW" altLang="en-US" sz="3000" i="1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𝛼</m:t>
                    </m:r>
                    <m:r>
                      <a:rPr lang="zh-TW" altLang="en-US" sz="3000" i="1">
                        <a:solidFill>
                          <a:prstClr val="black"/>
                        </a:solidFill>
                        <a:latin typeface="Cambria Math"/>
                        <a:ea typeface="標楷體" panose="03000509000000000000" pitchFamily="65" charset="-120"/>
                      </a:rPr>
                      <m:t>的估計值為</m:t>
                    </m:r>
                  </m:oMath>
                </a14:m>
                <a:endParaRPr lang="en-US" altLang="zh-TW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28117"/>
                <a:ext cx="8223433" cy="669414"/>
              </a:xfrm>
              <a:prstGeom prst="rect">
                <a:avLst/>
              </a:prstGeom>
              <a:blipFill rotWithShape="1">
                <a:blip r:embed="rId3"/>
                <a:stretch>
                  <a:fillRect l="-1705" t="-2727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71600" y="2109274"/>
                <a:ext cx="7142212" cy="12616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i="1">
                          <a:solidFill>
                            <a:prstClr val="black"/>
                          </a:solidFill>
                          <a:latin typeface="Cambria Math"/>
                        </a:rPr>
                        <m:t>1−</m:t>
                      </m:r>
                      <m:acc>
                        <m:accPr>
                          <m:chr m:val="̂"/>
                          <m:ctrlPr>
                            <a:rPr lang="en-US" altLang="zh-TW" sz="3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000">
                              <a:solidFill>
                                <a:prstClr val="black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  <m:t>𝛼</m:t>
                          </m:r>
                        </m:e>
                      </m:acc>
                      <m:r>
                        <a:rPr lang="en-US" altLang="zh-TW" sz="3000">
                          <a:solidFill>
                            <a:prstClr val="black"/>
                          </a:solidFill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zh-TW" altLang="zh-TW" sz="3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TW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TW" altLang="zh-TW" sz="3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3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TW" sz="3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zh-TW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3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3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TW" sz="3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zh-TW" sz="3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sz="3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3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3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zh-TW" sz="3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3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3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zh-TW" sz="3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3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3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3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TW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TW" sz="3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3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109274"/>
                <a:ext cx="7142212" cy="126169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71600" y="3909474"/>
                <a:ext cx="6883486" cy="959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i="1">
                          <a:solidFill>
                            <a:prstClr val="black"/>
                          </a:solidFill>
                          <a:latin typeface="Cambria Math"/>
                        </a:rPr>
                        <m:t>1−</m:t>
                      </m:r>
                      <m:acc>
                        <m:accPr>
                          <m:chr m:val="̂"/>
                          <m:ctrlPr>
                            <a:rPr lang="en-US" altLang="zh-TW" sz="3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000">
                              <a:solidFill>
                                <a:prstClr val="black"/>
                              </a:solidFill>
                              <a:latin typeface="Cambria Math"/>
                              <a:ea typeface="標楷體" panose="03000509000000000000" pitchFamily="65" charset="-120"/>
                            </a:rPr>
                            <m:t>𝛼</m:t>
                          </m:r>
                        </m:e>
                      </m:acc>
                      <m:r>
                        <a:rPr lang="en-US" altLang="zh-TW" sz="3000">
                          <a:solidFill>
                            <a:prstClr val="black"/>
                          </a:solidFill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zh-TW" altLang="zh-TW" sz="3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3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0.00288</m:t>
                          </m:r>
                        </m:num>
                        <m:den>
                          <m:r>
                            <a:rPr lang="en-US" altLang="zh-TW" sz="3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0.04</m:t>
                          </m:r>
                        </m:den>
                      </m:f>
                      <m:r>
                        <a:rPr lang="en-US" altLang="zh-TW" sz="3000" i="1">
                          <a:solidFill>
                            <a:prstClr val="black"/>
                          </a:solidFill>
                          <a:latin typeface="Cambria Math"/>
                        </a:rPr>
                        <m:t>=1</m:t>
                      </m:r>
                      <m:r>
                        <a:rPr lang="en-US" altLang="zh-TW" sz="30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−0.07219712</m:t>
                      </m:r>
                    </m:oMath>
                  </m:oMathPara>
                </a14:m>
                <a:endParaRPr lang="zh-TW" altLang="en-US" sz="3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909474"/>
                <a:ext cx="6883486" cy="95968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582941"/>
            <a:ext cx="2627784" cy="225539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5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44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034052" y="5556424"/>
                <a:ext cx="1961884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3000" b="1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en-US" altLang="zh-TW" sz="3000" b="1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altLang="zh-TW" sz="3000" b="1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𝟗𝟐𝟕𝟖</m:t>
                      </m:r>
                    </m:oMath>
                  </m:oMathPara>
                </a14:m>
                <a:endParaRPr lang="zh-TW" altLang="en-US" sz="3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52" y="5556424"/>
                <a:ext cx="1961884" cy="55399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07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23528" y="764705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演講者</a:t>
            </a:r>
            <a:r>
              <a:rPr lang="zh-TW" altLang="en-US" sz="3200" b="1" dirty="0" smtClean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zh-TW" altLang="en-US" sz="3200" b="1" dirty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范</a:t>
            </a:r>
            <a:r>
              <a:rPr lang="zh-TW" altLang="en-US" sz="3200" b="1" dirty="0" smtClean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芷</a:t>
            </a:r>
            <a:r>
              <a:rPr lang="zh-TW" altLang="en-US" sz="3200" b="1" dirty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維</a:t>
            </a:r>
            <a:r>
              <a:rPr lang="zh-TW" altLang="en-US" sz="3200" b="1" dirty="0" smtClean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sz="3200" b="1" dirty="0">
              <a:solidFill>
                <a:srgbClr val="40404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406336110</a:t>
            </a:r>
            <a:endParaRPr lang="zh-TW" altLang="en-US" sz="3200" b="1" dirty="0">
              <a:solidFill>
                <a:srgbClr val="40404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0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45</a:t>
            </a:fld>
            <a:endParaRPr lang="zh-TW" altLang="en-US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20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112573"/>
            <a:ext cx="5976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事後分層抽樣</a:t>
            </a:r>
            <a:r>
              <a:rPr lang="zh-TW" altLang="zh-TW" sz="3200" dirty="0">
                <a:solidFill>
                  <a:prstClr val="black"/>
                </a:solidFill>
              </a:rPr>
              <a:t>【</a:t>
            </a:r>
            <a:r>
              <a:rPr lang="en-US" altLang="zh-TW" sz="3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P.353</a:t>
            </a:r>
            <a:r>
              <a:rPr lang="zh-TW" altLang="zh-TW" sz="3200" dirty="0">
                <a:solidFill>
                  <a:prstClr val="black"/>
                </a:solidFill>
              </a:rPr>
              <a:t> 】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1475656" y="2412794"/>
            <a:ext cx="1728192" cy="2448272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535996" y="2772834"/>
            <a:ext cx="1152128" cy="172819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71600" y="1332674"/>
            <a:ext cx="7776864" cy="4392488"/>
            <a:chOff x="935596" y="1772816"/>
            <a:chExt cx="7776864" cy="4392488"/>
          </a:xfrm>
        </p:grpSpPr>
        <p:sp>
          <p:nvSpPr>
            <p:cNvPr id="19" name="橢圓 18"/>
            <p:cNvSpPr/>
            <p:nvPr/>
          </p:nvSpPr>
          <p:spPr>
            <a:xfrm>
              <a:off x="935596" y="2348880"/>
              <a:ext cx="2628292" cy="381642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橢圓 19"/>
                <p:cNvSpPr/>
                <p:nvPr/>
              </p:nvSpPr>
              <p:spPr>
                <a:xfrm>
                  <a:off x="1050634" y="2879772"/>
                  <a:ext cx="1116124" cy="236828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TW" altLang="en-US" sz="3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TW" altLang="en-US" sz="4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橢圓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634" y="2879772"/>
                  <a:ext cx="1116124" cy="2368280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橢圓 20"/>
                <p:cNvSpPr/>
                <p:nvPr/>
              </p:nvSpPr>
              <p:spPr>
                <a:xfrm>
                  <a:off x="7164288" y="3199856"/>
                  <a:ext cx="1152128" cy="1728192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3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橢圓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288" y="3199856"/>
                  <a:ext cx="1152128" cy="17281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橢圓 21"/>
            <p:cNvSpPr/>
            <p:nvPr/>
          </p:nvSpPr>
          <p:spPr>
            <a:xfrm>
              <a:off x="4487235" y="2639948"/>
              <a:ext cx="1728192" cy="266126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4775267" y="3212976"/>
              <a:ext cx="1152128" cy="172819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直線單箭頭接點 23"/>
            <p:cNvCxnSpPr>
              <a:stCxn id="20" idx="6"/>
              <a:endCxn id="17" idx="2"/>
            </p:cNvCxnSpPr>
            <p:nvPr/>
          </p:nvCxnSpPr>
          <p:spPr>
            <a:xfrm>
              <a:off x="2166758" y="4063912"/>
              <a:ext cx="2333234" cy="1316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21" idx="2"/>
            </p:cNvCxnSpPr>
            <p:nvPr/>
          </p:nvCxnSpPr>
          <p:spPr>
            <a:xfrm>
              <a:off x="5927395" y="4063952"/>
              <a:ext cx="1236893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1439652" y="1772816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有限母體</a:t>
              </a: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595247" y="2140950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大樣本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7200292" y="2717014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小樣本</a:t>
              </a:r>
              <a:endPara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527884" y="3509102"/>
              <a:ext cx="828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抽樣</a:t>
              </a:r>
              <a:endPara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156176" y="3551493"/>
              <a:ext cx="828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抽樣</a:t>
              </a:r>
              <a:endPara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橢圓 30"/>
              <p:cNvSpPr/>
              <p:nvPr/>
            </p:nvSpPr>
            <p:spPr>
              <a:xfrm>
                <a:off x="2123728" y="4149080"/>
                <a:ext cx="1298010" cy="50405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1600" i="1">
                          <a:solidFill>
                            <a:prstClr val="black"/>
                          </a:solidFill>
                          <a:latin typeface="Cambria Math"/>
                        </a:rPr>
                        <m:t>′−</m:t>
                      </m:r>
                      <m:sSub>
                        <m:sSubPr>
                          <m:ctrlP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31" name="橢圓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149080"/>
                <a:ext cx="1298010" cy="504055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>
            <a:endCxn id="40" idx="2"/>
          </p:cNvCxnSpPr>
          <p:nvPr/>
        </p:nvCxnSpPr>
        <p:spPr>
          <a:xfrm>
            <a:off x="3421738" y="4337940"/>
            <a:ext cx="1352596" cy="8640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橢圓 32"/>
              <p:cNvSpPr/>
              <p:nvPr/>
            </p:nvSpPr>
            <p:spPr>
              <a:xfrm>
                <a:off x="7614338" y="4526798"/>
                <a:ext cx="486054" cy="50855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33" name="橢圓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38" y="4526798"/>
                <a:ext cx="486054" cy="508552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/>
          <p:cNvSpPr/>
          <p:nvPr/>
        </p:nvSpPr>
        <p:spPr>
          <a:xfrm>
            <a:off x="5220072" y="2348880"/>
            <a:ext cx="321425" cy="33603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35" name="直線單箭頭接點 34"/>
          <p:cNvCxnSpPr>
            <a:endCxn id="36" idx="2"/>
          </p:cNvCxnSpPr>
          <p:nvPr/>
        </p:nvCxnSpPr>
        <p:spPr>
          <a:xfrm>
            <a:off x="5587990" y="2557777"/>
            <a:ext cx="1519931" cy="19070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橢圓 35"/>
              <p:cNvSpPr/>
              <p:nvPr/>
            </p:nvSpPr>
            <p:spPr>
              <a:xfrm>
                <a:off x="7107921" y="2557778"/>
                <a:ext cx="401311" cy="38141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36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921" y="2557778"/>
                <a:ext cx="401311" cy="381414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3491880" y="4764971"/>
            <a:ext cx="82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補抽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048164" y="2199806"/>
            <a:ext cx="82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補抽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9" name="直線單箭頭接點 38"/>
          <p:cNvCxnSpPr>
            <a:endCxn id="33" idx="2"/>
          </p:cNvCxnSpPr>
          <p:nvPr/>
        </p:nvCxnSpPr>
        <p:spPr>
          <a:xfrm flipV="1">
            <a:off x="5821879" y="4781074"/>
            <a:ext cx="1792459" cy="32417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/>
          <p:cNvSpPr/>
          <p:nvPr/>
        </p:nvSpPr>
        <p:spPr>
          <a:xfrm>
            <a:off x="4774334" y="4886840"/>
            <a:ext cx="1226002" cy="63039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5184068" y="5028748"/>
            <a:ext cx="324036" cy="34446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075399" y="5202036"/>
                <a:ext cx="30242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補抽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endParaRPr lang="en-US" altLang="zh-TW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399" y="5202036"/>
                <a:ext cx="3024288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3226"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圖片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43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46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15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11560" y="131148"/>
            <a:ext cx="684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二階段抽樣</a:t>
            </a:r>
            <a:r>
              <a:rPr lang="en-US" altLang="zh-TW" sz="4800" b="1" dirty="0" err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v.s</a:t>
            </a:r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雙重抽樣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3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47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91" b="97955" l="6364" r="93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2232248" cy="2232248"/>
          </a:xfrm>
          <a:prstGeom prst="rect">
            <a:avLst/>
          </a:prstGeom>
        </p:spPr>
      </p:pic>
      <p:graphicFrame>
        <p:nvGraphicFramePr>
          <p:cNvPr id="1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129750"/>
              </p:ext>
            </p:extLst>
          </p:nvPr>
        </p:nvGraphicFramePr>
        <p:xfrm>
          <a:off x="2882183" y="1251147"/>
          <a:ext cx="5146201" cy="217785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61825"/>
                <a:gridCol w="1800200"/>
                <a:gridCol w="1584176"/>
              </a:tblGrid>
              <a:tr h="725951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二階段抽樣</a:t>
                      </a:r>
                      <a:endParaRPr lang="zh-TW" altLang="en-US" sz="2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雙重抽樣</a:t>
                      </a:r>
                      <a:endParaRPr lang="zh-TW" altLang="en-US" sz="2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259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單位不同</a:t>
                      </a:r>
                      <a:endParaRPr lang="zh-TW" altLang="en-US" sz="2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里</a:t>
                      </a:r>
                      <a:r>
                        <a:rPr lang="en-US" altLang="zh-TW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Wingdings"/>
                        </a:rPr>
                        <a:t></a:t>
                      </a: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戶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戶</a:t>
                      </a: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Wingdings"/>
                        </a:rPr>
                        <a:t>戶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59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分類訊息</a:t>
                      </a:r>
                      <a:endParaRPr lang="zh-TW" altLang="en-US" sz="2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有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沒有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51520" y="3140968"/>
            <a:ext cx="869580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800"/>
              </a:lnSpc>
            </a:pPr>
            <a:endParaRPr lang="en-US" altLang="zh-TW" sz="40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>
              <a:lnSpc>
                <a:spcPts val="2800"/>
              </a:lnSpc>
            </a:pPr>
            <a:r>
              <a:rPr lang="zh-TW" altLang="en-US" sz="25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雙重抽樣</a:t>
            </a:r>
            <a:endParaRPr lang="en-US" altLang="zh-TW" sz="2500" b="1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>
              <a:lnSpc>
                <a:spcPts val="28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   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如果某城市想做一次消費調查，只有一份總戶冊，沒有任何分類信息，調查時先取</a:t>
            </a:r>
            <a:r>
              <a:rPr lang="zh-TW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組</a:t>
            </a:r>
            <a:r>
              <a:rPr lang="zh-TW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住戶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的大樣本調查分層信息，再利用分層信息從中抽取小樣本進行詳細調查，這是雙重抽樣。</a:t>
            </a:r>
            <a:endParaRPr lang="en-US" altLang="zh-TW" sz="2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>
              <a:lnSpc>
                <a:spcPts val="2800"/>
              </a:lnSpc>
            </a:pPr>
            <a:endParaRPr lang="en-US" altLang="zh-TW" sz="2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>
              <a:lnSpc>
                <a:spcPts val="2800"/>
              </a:lnSpc>
            </a:pPr>
            <a:r>
              <a:rPr lang="zh-TW" altLang="en-US" sz="25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二階段抽樣</a:t>
            </a:r>
            <a:endParaRPr lang="en-US" altLang="zh-TW" sz="25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>
              <a:lnSpc>
                <a:spcPts val="28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     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如果某市沒有總戶冊，但</a:t>
            </a:r>
            <a:r>
              <a:rPr lang="zh-TW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有委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原</a:t>
            </a:r>
            <a:r>
              <a:rPr lang="zh-TW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員會</a:t>
            </a:r>
            <a:r>
              <a:rPr lang="zh-TW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名冊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，抽樣時先</a:t>
            </a:r>
            <a:r>
              <a:rPr lang="zh-TW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抽取</a:t>
            </a:r>
            <a:r>
              <a:rPr lang="zh-TW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委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原會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，再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從委原會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中抽取住戶，對其進行調查，這是二階段抽樣。</a:t>
            </a:r>
          </a:p>
        </p:txBody>
      </p:sp>
    </p:spTree>
    <p:extLst>
      <p:ext uri="{BB962C8B-B14F-4D97-AF65-F5344CB8AC3E}">
        <p14:creationId xmlns:p14="http://schemas.microsoft.com/office/powerpoint/2010/main" val="41054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112573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組員分配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-180528" y="1265585"/>
            <a:ext cx="2454275" cy="4306887"/>
            <a:chOff x="-180528" y="1265585"/>
            <a:chExt cx="2454275" cy="4306887"/>
          </a:xfrm>
        </p:grpSpPr>
        <p:sp>
          <p:nvSpPr>
            <p:cNvPr id="16" name="Arc 3"/>
            <p:cNvSpPr>
              <a:spLocks/>
            </p:cNvSpPr>
            <p:nvPr/>
          </p:nvSpPr>
          <p:spPr bwMode="gray">
            <a:xfrm>
              <a:off x="-180528" y="1384647"/>
              <a:ext cx="2251075" cy="4187825"/>
            </a:xfrm>
            <a:custGeom>
              <a:avLst/>
              <a:gdLst>
                <a:gd name="G0" fmla="+- 0 0 0"/>
                <a:gd name="G1" fmla="+- 20699 0 0"/>
                <a:gd name="G2" fmla="+- 21600 0 0"/>
                <a:gd name="T0" fmla="*/ 6174 w 21600"/>
                <a:gd name="T1" fmla="*/ 0 h 40165"/>
                <a:gd name="T2" fmla="*/ 9361 w 21600"/>
                <a:gd name="T3" fmla="*/ 40165 h 40165"/>
                <a:gd name="T4" fmla="*/ 0 w 21600"/>
                <a:gd name="T5" fmla="*/ 20699 h 40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0165" fill="none" extrusionOk="0">
                  <a:moveTo>
                    <a:pt x="6173" y="0"/>
                  </a:moveTo>
                  <a:cubicBezTo>
                    <a:pt x="15326" y="2730"/>
                    <a:pt x="21600" y="11147"/>
                    <a:pt x="21600" y="20699"/>
                  </a:cubicBezTo>
                  <a:cubicBezTo>
                    <a:pt x="21600" y="29000"/>
                    <a:pt x="16842" y="36567"/>
                    <a:pt x="9361" y="40165"/>
                  </a:cubicBezTo>
                </a:path>
                <a:path w="21600" h="40165" stroke="0" extrusionOk="0">
                  <a:moveTo>
                    <a:pt x="6173" y="0"/>
                  </a:moveTo>
                  <a:cubicBezTo>
                    <a:pt x="15326" y="2730"/>
                    <a:pt x="21600" y="11147"/>
                    <a:pt x="21600" y="20699"/>
                  </a:cubicBezTo>
                  <a:cubicBezTo>
                    <a:pt x="21600" y="29000"/>
                    <a:pt x="16842" y="36567"/>
                    <a:pt x="9361" y="40165"/>
                  </a:cubicBezTo>
                  <a:lnTo>
                    <a:pt x="0" y="20699"/>
                  </a:lnTo>
                  <a:close/>
                </a:path>
              </a:pathLst>
            </a:cu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399AB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tIns="44450" rIns="45720" bIns="44450" anchor="ctr" anchorCtr="1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Oval 4">
              <a:hlinkClick r:id="rId3" action="ppaction://hlinksldjump"/>
            </p:cNvPr>
            <p:cNvSpPr>
              <a:spLocks noChangeAspect="1" noChangeArrowheads="1"/>
            </p:cNvSpPr>
            <p:nvPr/>
          </p:nvSpPr>
          <p:spPr bwMode="gray">
            <a:xfrm>
              <a:off x="546547" y="1265585"/>
              <a:ext cx="444500" cy="444500"/>
            </a:xfrm>
            <a:prstGeom prst="ellipse">
              <a:avLst/>
            </a:prstGeom>
            <a:solidFill>
              <a:srgbClr val="FF0066"/>
            </a:solidFill>
            <a:ln w="25400" algn="ctr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45720" tIns="44450" rIns="45720" bIns="44450" anchor="ctr" anchorCtr="1"/>
            <a:lstStyle/>
            <a:p>
              <a:pPr eaLnBrk="0" hangingPunct="0">
                <a:lnSpc>
                  <a:spcPct val="85000"/>
                </a:lnSpc>
                <a:spcBef>
                  <a:spcPct val="30000"/>
                </a:spcBef>
              </a:pPr>
              <a:r>
                <a:rPr lang="en-US" altLang="zh-TW" sz="1600" b="1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18" name="Oval 5">
              <a:hlinkClick r:id="rId3" action="ppaction://hlinksldjump"/>
            </p:cNvPr>
            <p:cNvSpPr>
              <a:spLocks noChangeAspect="1" noChangeArrowheads="1"/>
            </p:cNvSpPr>
            <p:nvPr/>
          </p:nvSpPr>
          <p:spPr bwMode="gray">
            <a:xfrm>
              <a:off x="867222" y="5108922"/>
              <a:ext cx="444500" cy="444500"/>
            </a:xfrm>
            <a:prstGeom prst="ellipse">
              <a:avLst/>
            </a:prstGeom>
            <a:solidFill>
              <a:srgbClr val="0070C0"/>
            </a:solidFill>
            <a:ln w="25400" algn="ctr">
              <a:solidFill>
                <a:srgbClr val="0070C0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45720" tIns="44450" rIns="45720" bIns="44450" anchor="ctr" anchorCtr="1"/>
            <a:lstStyle/>
            <a:p>
              <a:pPr eaLnBrk="0" hangingPunct="0">
                <a:lnSpc>
                  <a:spcPct val="85000"/>
                </a:lnSpc>
                <a:spcBef>
                  <a:spcPct val="3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19" name="Oval 6">
              <a:hlinkClick r:id="rId3" action="ppaction://hlinksldjump"/>
            </p:cNvPr>
            <p:cNvSpPr>
              <a:spLocks noChangeAspect="1" noChangeArrowheads="1"/>
            </p:cNvSpPr>
            <p:nvPr/>
          </p:nvSpPr>
          <p:spPr bwMode="gray">
            <a:xfrm>
              <a:off x="1608585" y="4311997"/>
              <a:ext cx="444500" cy="444500"/>
            </a:xfrm>
            <a:prstGeom prst="ellipse">
              <a:avLst/>
            </a:prstGeom>
            <a:solidFill>
              <a:srgbClr val="00B0F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45720" tIns="44450" rIns="45720" bIns="44450" anchor="ctr" anchorCtr="1"/>
            <a:lstStyle/>
            <a:p>
              <a:pPr eaLnBrk="0" hangingPunct="0">
                <a:lnSpc>
                  <a:spcPct val="85000"/>
                </a:lnSpc>
                <a:spcBef>
                  <a:spcPct val="30000"/>
                </a:spcBef>
              </a:pPr>
              <a:r>
                <a:rPr lang="en-US" altLang="zh-TW" b="1" dirty="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20" name="Oval 7">
              <a:hlinkClick r:id="rId3" action="ppaction://hlinksldjump"/>
            </p:cNvPr>
            <p:cNvSpPr>
              <a:spLocks noChangeAspect="1" noChangeArrowheads="1"/>
            </p:cNvSpPr>
            <p:nvPr/>
          </p:nvSpPr>
          <p:spPr bwMode="gray">
            <a:xfrm>
              <a:off x="1829247" y="3230910"/>
              <a:ext cx="444500" cy="444500"/>
            </a:xfrm>
            <a:prstGeom prst="ellipse">
              <a:avLst/>
            </a:prstGeom>
            <a:solidFill>
              <a:srgbClr val="92D050"/>
            </a:solidFill>
            <a:ln w="25400" algn="ctr">
              <a:solidFill>
                <a:srgbClr val="92D050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45720" tIns="44450" rIns="45720" bIns="44450" anchor="ctr" anchorCtr="1"/>
            <a:lstStyle/>
            <a:p>
              <a:pPr eaLnBrk="0" hangingPunct="0">
                <a:lnSpc>
                  <a:spcPct val="85000"/>
                </a:lnSpc>
                <a:spcBef>
                  <a:spcPct val="30000"/>
                </a:spcBef>
              </a:pPr>
              <a:r>
                <a:rPr lang="en-US" altLang="zh-TW" sz="1600" b="1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1" name="Oval 8">
              <a:hlinkClick r:id="rId3" action="ppaction://hlinksldjump"/>
            </p:cNvPr>
            <p:cNvSpPr>
              <a:spLocks noChangeAspect="1" noChangeArrowheads="1"/>
            </p:cNvSpPr>
            <p:nvPr/>
          </p:nvSpPr>
          <p:spPr bwMode="gray">
            <a:xfrm>
              <a:off x="1459360" y="2151410"/>
              <a:ext cx="444500" cy="4445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algn="ctr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45720" tIns="44450" rIns="45720" bIns="44450" anchor="ctr" anchorCtr="1"/>
            <a:lstStyle/>
            <a:p>
              <a:pPr eaLnBrk="0" hangingPunct="0">
                <a:lnSpc>
                  <a:spcPct val="85000"/>
                </a:lnSpc>
                <a:spcBef>
                  <a:spcPct val="30000"/>
                </a:spcBef>
              </a:pPr>
              <a:r>
                <a:rPr lang="en-US" altLang="zh-TW" sz="16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2" name="AutoShape 10"/>
          <p:cNvSpPr>
            <a:spLocks noChangeArrowheads="1"/>
          </p:cNvSpPr>
          <p:nvPr/>
        </p:nvSpPr>
        <p:spPr bwMode="auto">
          <a:xfrm>
            <a:off x="2281684" y="2100610"/>
            <a:ext cx="5693606" cy="541337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6">
                <a:lumMod val="75000"/>
              </a:scheme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</a:rPr>
              <a:t>吳政怡 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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9.4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節、統</a:t>
            </a:r>
            <a:r>
              <a:rPr lang="zh-TW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整</a:t>
            </a:r>
            <a:endParaRPr lang="zh-TW" altLang="en-US" sz="2800" dirty="0">
              <a:solidFill>
                <a:prstClr val="black"/>
              </a:solidFill>
              <a:latin typeface="Times New Roman" panose="02020603050405020304" pitchFamily="18" charset="0"/>
              <a:ea typeface="標楷體" pitchFamily="65" charset="-120"/>
              <a:cs typeface="Tahoma" pitchFamily="34" charset="0"/>
            </a:endParaRPr>
          </a:p>
        </p:txBody>
      </p:sp>
      <p:sp>
        <p:nvSpPr>
          <p:cNvPr id="23" name="AutoShape 11"/>
          <p:cNvSpPr>
            <a:spLocks noChangeArrowheads="1"/>
          </p:cNvSpPr>
          <p:nvPr/>
        </p:nvSpPr>
        <p:spPr bwMode="auto">
          <a:xfrm>
            <a:off x="2616647" y="3202335"/>
            <a:ext cx="4895850" cy="54133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2D05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</a:rPr>
              <a:t>黃彥嘉 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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9.5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節</a:t>
            </a:r>
            <a:r>
              <a:rPr lang="zh-TW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、</a:t>
            </a:r>
            <a:r>
              <a:rPr lang="en-US" altLang="zh-TW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R</a:t>
            </a:r>
            <a:r>
              <a:rPr lang="zh-TW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語言</a:t>
            </a:r>
            <a:endParaRPr lang="zh-TW" altLang="en-US" sz="2800" dirty="0">
              <a:solidFill>
                <a:prstClr val="black"/>
              </a:solidFill>
              <a:latin typeface="Times New Roman" panose="02020603050405020304" pitchFamily="18" charset="0"/>
              <a:ea typeface="標楷體" pitchFamily="65" charset="-120"/>
              <a:cs typeface="Tahoma" pitchFamily="34" charset="0"/>
            </a:endParaRPr>
          </a:p>
        </p:txBody>
      </p:sp>
      <p:sp>
        <p:nvSpPr>
          <p:cNvPr id="24" name="AutoShape 12"/>
          <p:cNvSpPr>
            <a:spLocks noChangeArrowheads="1"/>
          </p:cNvSpPr>
          <p:nvPr/>
        </p:nvSpPr>
        <p:spPr bwMode="auto">
          <a:xfrm>
            <a:off x="2472184" y="4421535"/>
            <a:ext cx="4895850" cy="54133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B0F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</a:rPr>
              <a:t>黃穎竹 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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9.6</a:t>
            </a:r>
            <a:r>
              <a:rPr lang="zh-TW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節</a:t>
            </a:r>
            <a:endParaRPr lang="zh-TW" altLang="en-US" sz="2800" dirty="0">
              <a:solidFill>
                <a:prstClr val="black"/>
              </a:solidFill>
              <a:latin typeface="Times New Roman" panose="02020603050405020304" pitchFamily="18" charset="0"/>
              <a:ea typeface="標楷體" pitchFamily="65" charset="-120"/>
              <a:cs typeface="Tahoma" pitchFamily="34" charset="0"/>
            </a:endParaRPr>
          </a:p>
        </p:txBody>
      </p:sp>
      <p:sp>
        <p:nvSpPr>
          <p:cNvPr id="25" name="AutoShape 13"/>
          <p:cNvSpPr>
            <a:spLocks noChangeArrowheads="1"/>
          </p:cNvSpPr>
          <p:nvPr/>
        </p:nvSpPr>
        <p:spPr bwMode="auto">
          <a:xfrm>
            <a:off x="1673672" y="5335935"/>
            <a:ext cx="4895850" cy="5413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0070C0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</a:rPr>
              <a:t>范芷維 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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9.7</a:t>
            </a:r>
            <a:r>
              <a:rPr lang="zh-TW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節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、統</a:t>
            </a:r>
            <a:r>
              <a:rPr lang="zh-TW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整</a:t>
            </a:r>
            <a:endParaRPr lang="zh-TW" altLang="en-US" sz="2800" dirty="0">
              <a:solidFill>
                <a:prstClr val="black"/>
              </a:solidFill>
              <a:latin typeface="Times New Roman" panose="02020603050405020304" pitchFamily="18" charset="0"/>
              <a:ea typeface="標楷體" pitchFamily="65" charset="-120"/>
              <a:cs typeface="Tahoma" pitchFamily="34" charset="0"/>
            </a:endParaRPr>
          </a:p>
        </p:txBody>
      </p:sp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1547664" y="1268413"/>
            <a:ext cx="4895850" cy="54133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</a:rPr>
              <a:t>唐卓悅 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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9.1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至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9.3</a:t>
            </a:r>
            <a:r>
              <a:rPr lang="zh-TW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ahoma" pitchFamily="34" charset="0"/>
                <a:sym typeface="Wingdings"/>
              </a:rPr>
              <a:t>節</a:t>
            </a:r>
            <a:endParaRPr lang="zh-TW" altLang="en-US" sz="2800" dirty="0">
              <a:solidFill>
                <a:prstClr val="black"/>
              </a:solidFill>
              <a:latin typeface="Times New Roman" panose="02020603050405020304" pitchFamily="18" charset="0"/>
              <a:ea typeface="標楷體" pitchFamily="65" charset="-120"/>
              <a:cs typeface="Tahoma" pitchFamily="34" charset="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" t="18894" r="-1562" b="21057"/>
          <a:stretch/>
        </p:blipFill>
        <p:spPr>
          <a:xfrm>
            <a:off x="6567856" y="5733256"/>
            <a:ext cx="2576144" cy="112474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28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48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833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23528" y="764705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演講者：黃彥嘉 </a:t>
            </a:r>
            <a:endParaRPr lang="en-US" altLang="zh-TW" sz="3200" b="1" dirty="0">
              <a:solidFill>
                <a:srgbClr val="40404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200" b="1" dirty="0">
                <a:solidFill>
                  <a:srgbClr val="40404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406336196</a:t>
            </a:r>
            <a:endParaRPr lang="zh-TW" altLang="en-US" sz="3200" b="1" dirty="0">
              <a:solidFill>
                <a:srgbClr val="40404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0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49</a:t>
            </a:fld>
            <a:endParaRPr lang="zh-TW" altLang="en-US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39552" y="2132856"/>
            <a:ext cx="4320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0" b="1" dirty="0">
                <a:solidFill>
                  <a:srgbClr val="002060"/>
                </a:solidFill>
                <a:latin typeface="Times New Roman" panose="02020603050405020304" pitchFamily="18" charset="0"/>
                <a:ea typeface="華康飾藝體W7P-GB5" panose="04020700000000000000" pitchFamily="82" charset="-120"/>
              </a:rPr>
              <a:t>R</a:t>
            </a:r>
            <a:r>
              <a:rPr lang="zh-TW" altLang="en-US" sz="10000" b="1" dirty="0">
                <a:solidFill>
                  <a:srgbClr val="002060"/>
                </a:solidFill>
                <a:latin typeface="Times New Roman" panose="02020603050405020304" pitchFamily="18" charset="0"/>
                <a:ea typeface="華康飾藝體W7P-GB5" panose="04020700000000000000" pitchFamily="82" charset="-120"/>
              </a:rPr>
              <a:t>語言</a:t>
            </a:r>
          </a:p>
        </p:txBody>
      </p:sp>
    </p:spTree>
    <p:extLst>
      <p:ext uri="{BB962C8B-B14F-4D97-AF65-F5344CB8AC3E}">
        <p14:creationId xmlns:p14="http://schemas.microsoft.com/office/powerpoint/2010/main" val="271088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619672" y="112573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簡單隨機抽樣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619672" y="1916832"/>
            <a:ext cx="6048672" cy="3672408"/>
            <a:chOff x="1261942" y="2898848"/>
            <a:chExt cx="7562486" cy="3194384"/>
          </a:xfrm>
        </p:grpSpPr>
        <p:sp>
          <p:nvSpPr>
            <p:cNvPr id="13" name="向右箭號 12"/>
            <p:cNvSpPr/>
            <p:nvPr/>
          </p:nvSpPr>
          <p:spPr>
            <a:xfrm>
              <a:off x="4412978" y="4339453"/>
              <a:ext cx="2305264" cy="31317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1261942" y="2898848"/>
              <a:ext cx="2970977" cy="319438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8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endParaRPr lang="en-US" altLang="zh-TW" sz="28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endParaRPr lang="en-US" altLang="zh-TW" sz="28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sz="28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有限母體</a:t>
              </a:r>
              <a:endParaRPr lang="en-US" altLang="zh-TW" sz="28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endParaRPr lang="zh-TW" altLang="en-US" sz="2800" b="1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2162239" y="3418229"/>
              <a:ext cx="1170384" cy="11717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200" dirty="0">
                <a:solidFill>
                  <a:srgbClr val="F79646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6843777" y="3337293"/>
              <a:ext cx="1980651" cy="218974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2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簡單</a:t>
              </a:r>
              <a:r>
                <a:rPr lang="en-US" altLang="zh-TW" sz="22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/>
              </a:r>
              <a:br>
                <a:rPr lang="en-US" altLang="zh-TW" sz="22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</a:br>
              <a:r>
                <a:rPr lang="zh-TW" altLang="en-US" sz="22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隨機</a:t>
              </a:r>
              <a:r>
                <a:rPr lang="en-US" altLang="zh-TW" sz="22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/>
              </a:r>
              <a:br>
                <a:rPr lang="en-US" altLang="zh-TW" sz="22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</a:br>
              <a:r>
                <a:rPr lang="zh-TW" altLang="en-US" sz="22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rPr>
                <a:t>樣本</a:t>
              </a: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17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5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38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ight Triangle 9"/>
          <p:cNvSpPr>
            <a:spLocks noChangeArrowheads="1"/>
          </p:cNvSpPr>
          <p:nvPr/>
        </p:nvSpPr>
        <p:spPr bwMode="auto">
          <a:xfrm>
            <a:off x="0" y="4664075"/>
            <a:ext cx="9150350" cy="0"/>
          </a:xfrm>
          <a:prstGeom prst="rtTriangl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 cmpd="thickTh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Lucida Sans Unicode" pitchFamily="34" charset="0"/>
              <a:cs typeface="Lucida Sans Unicode" pitchFamily="34" charset="0"/>
              <a:sym typeface="Lucida Sans Unicode" pitchFamily="34" charset="0"/>
            </a:endParaRPr>
          </a:p>
        </p:txBody>
      </p:sp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-1588" y="4953000"/>
            <a:ext cx="9145588" cy="1911350"/>
            <a:chOff x="0" y="0"/>
            <a:chExt cx="9147765" cy="2032192"/>
          </a:xfrm>
        </p:grpSpPr>
        <p:sp>
          <p:nvSpPr>
            <p:cNvPr id="14342" name="Freeform 6"/>
            <p:cNvSpPr>
              <a:spLocks/>
            </p:cNvSpPr>
            <p:nvPr/>
          </p:nvSpPr>
          <p:spPr bwMode="auto">
            <a:xfrm>
              <a:off x="1691278" y="0"/>
              <a:ext cx="7456487" cy="518816"/>
            </a:xfrm>
            <a:custGeom>
              <a:avLst/>
              <a:gdLst/>
              <a:ahLst/>
              <a:cxnLst/>
              <a:rect l="0" t="0" r="0" b="0"/>
              <a:pathLst/>
            </a:custGeom>
            <a:solidFill>
              <a:srgbClr val="9DCADC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343" name="Freeform 7"/>
            <p:cNvSpPr>
              <a:spLocks/>
            </p:cNvSpPr>
            <p:nvPr/>
          </p:nvSpPr>
          <p:spPr bwMode="auto">
            <a:xfrm>
              <a:off x="39208" y="302630"/>
              <a:ext cx="9108557" cy="838200"/>
            </a:xfrm>
            <a:custGeom>
              <a:avLst/>
              <a:gdLst/>
              <a:ahLst/>
              <a:cxnLst/>
              <a:rect l="0" t="0" r="0" b="0"/>
              <a:pathLst/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344" name="Freeform 10"/>
            <p:cNvSpPr>
              <a:spLocks/>
            </p:cNvSpPr>
            <p:nvPr/>
          </p:nvSpPr>
          <p:spPr bwMode="auto">
            <a:xfrm>
              <a:off x="3765" y="50992"/>
              <a:ext cx="9144000" cy="1981200"/>
            </a:xfrm>
            <a:custGeom>
              <a:avLst/>
              <a:gdLst/>
              <a:ahLst/>
              <a:cxnLst/>
              <a:rect l="0" t="0" r="0" b="0"/>
              <a:pathLst/>
            </a:custGeom>
            <a:blipFill dpi="0" rotWithShape="1">
              <a:blip r:embed="rId4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cap="rnd" cmpd="thickThin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345" name="Straight Connector 11"/>
            <p:cNvSpPr>
              <a:spLocks noChangeShapeType="1"/>
            </p:cNvSpPr>
            <p:nvPr/>
          </p:nvSpPr>
          <p:spPr bwMode="auto">
            <a:xfrm>
              <a:off x="0" y="47477"/>
              <a:ext cx="9147765" cy="839943"/>
            </a:xfrm>
            <a:prstGeom prst="line">
              <a:avLst/>
            </a:prstGeom>
            <a:noFill/>
            <a:ln w="1206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pic>
        <p:nvPicPr>
          <p:cNvPr id="10" name="Picture 2" descr="D:\08072401-2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42950"/>
            <a:ext cx="2857500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D:\08072401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44" y="620688"/>
            <a:ext cx="409892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4"/>
          <p:cNvSpPr txBox="1">
            <a:spLocks noChangeArrowheads="1"/>
          </p:cNvSpPr>
          <p:nvPr/>
        </p:nvSpPr>
        <p:spPr bwMode="auto">
          <a:xfrm>
            <a:off x="295275" y="4149725"/>
            <a:ext cx="8496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Thank you for </a:t>
            </a:r>
            <a:r>
              <a:rPr lang="en-US" altLang="zh-TW" sz="4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attention</a:t>
            </a:r>
            <a:r>
              <a:rPr lang="en-US" altLang="zh-TW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zh-TW" altLang="en-US" sz="4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99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-900608" y="1484784"/>
            <a:ext cx="8229600" cy="22608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TW" sz="7200" b="1" kern="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Q&amp;A</a:t>
            </a:r>
          </a:p>
          <a:p>
            <a:pPr marL="0" indent="0" algn="ctr">
              <a:buFontTx/>
              <a:buNone/>
            </a:pPr>
            <a:r>
              <a:rPr lang="zh-TW" altLang="en-US" sz="4800" b="1" kern="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懇請指教</a:t>
            </a:r>
            <a:endParaRPr lang="zh-TW" altLang="en-US" sz="4800" b="1" kern="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724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83668" y="112573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二階段抽樣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40" y="1340768"/>
            <a:ext cx="8633048" cy="485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6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4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4" y="764705"/>
            <a:ext cx="1226575" cy="145503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1763688" y="1080075"/>
            <a:ext cx="6048673" cy="1772861"/>
          </a:xfrm>
        </p:spPr>
        <p:txBody>
          <a:bodyPr/>
          <a:lstStyle/>
          <a:p>
            <a:pPr algn="ctr"/>
            <a:r>
              <a:rPr lang="zh-TW" altLang="en-US" sz="8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切</a:t>
            </a:r>
            <a:r>
              <a:rPr lang="zh-TW" altLang="en-US" sz="5500" b="1" dirty="0" smtClean="0">
                <a:solidFill>
                  <a:srgbClr val="0066FF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入正題</a:t>
            </a:r>
            <a:endParaRPr lang="zh-TW" altLang="en-US" sz="5500" b="1" dirty="0">
              <a:solidFill>
                <a:srgbClr val="0066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284985"/>
            <a:ext cx="3888432" cy="260631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75" y="1550523"/>
            <a:ext cx="2104913" cy="4433456"/>
          </a:xfrm>
          <a:prstGeom prst="rect">
            <a:avLst/>
          </a:prstGeom>
        </p:spPr>
      </p:pic>
      <p:pic>
        <p:nvPicPr>
          <p:cNvPr id="16" name="圖片 15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60" y="1548779"/>
            <a:ext cx="2106000" cy="4435200"/>
          </a:xfrm>
          <a:prstGeom prst="rect">
            <a:avLst/>
          </a:prstGeom>
        </p:spPr>
      </p:pic>
      <p:sp>
        <p:nvSpPr>
          <p:cNvPr id="11" name="投影片編號版面配置區 1"/>
          <p:cNvSpPr txBox="1">
            <a:spLocks/>
          </p:cNvSpPr>
          <p:nvPr/>
        </p:nvSpPr>
        <p:spPr>
          <a:xfrm>
            <a:off x="7236296" y="954439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7</a:t>
            </a:fld>
            <a:endParaRPr lang="zh-TW" altLang="en-US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76" y="782033"/>
            <a:ext cx="710152" cy="6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8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橢圓 24"/>
          <p:cNvSpPr/>
          <p:nvPr/>
        </p:nvSpPr>
        <p:spPr>
          <a:xfrm>
            <a:off x="4206649" y="3590358"/>
            <a:ext cx="1589487" cy="227601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539552" y="1124744"/>
            <a:ext cx="8136904" cy="1752600"/>
          </a:xfrm>
        </p:spPr>
        <p:txBody>
          <a:bodyPr>
            <a:normAutofit/>
          </a:bodyPr>
          <a:lstStyle/>
          <a:p>
            <a:pPr algn="just">
              <a:lnSpc>
                <a:spcPts val="3500"/>
              </a:lnSpc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　　</a:t>
            </a:r>
            <a:r>
              <a:rPr lang="zh-TW" altLang="en-US" sz="25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在有限母體中，先抽出一組大樣本（樣本數較大的樣本），再由抽出的大樣本中抽出一組小樣本（樣本數較小的樣本），此抽樣法稱為</a:t>
            </a:r>
            <a:r>
              <a:rPr lang="zh-TW" altLang="en-US" sz="25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雙重抽樣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。　</a:t>
            </a:r>
          </a:p>
        </p:txBody>
      </p:sp>
      <p:cxnSp>
        <p:nvCxnSpPr>
          <p:cNvPr id="5" name="直線接點 4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763688" y="112572"/>
            <a:ext cx="5976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雙重抽樣</a:t>
            </a:r>
            <a:r>
              <a:rPr lang="en-US" altLang="zh-TW" sz="30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P.341)</a:t>
            </a:r>
            <a:endParaRPr lang="zh-TW" altLang="en-US" sz="3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1067411" y="2636912"/>
            <a:ext cx="6888966" cy="4123859"/>
            <a:chOff x="935597" y="1857168"/>
            <a:chExt cx="6760200" cy="4668512"/>
          </a:xfrm>
        </p:grpSpPr>
        <p:sp>
          <p:nvSpPr>
            <p:cNvPr id="13" name="橢圓 12"/>
            <p:cNvSpPr/>
            <p:nvPr/>
          </p:nvSpPr>
          <p:spPr>
            <a:xfrm>
              <a:off x="935597" y="2348879"/>
              <a:ext cx="2274675" cy="3816425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1293045" y="2936539"/>
              <a:ext cx="1559777" cy="257661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4403248" y="3314998"/>
              <a:ext cx="842734" cy="172819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8" name="直線單箭頭接點 17"/>
            <p:cNvCxnSpPr/>
            <p:nvPr/>
          </p:nvCxnSpPr>
          <p:spPr>
            <a:xfrm>
              <a:off x="2852822" y="4232524"/>
              <a:ext cx="1191904" cy="2456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1316850" y="1857168"/>
              <a:ext cx="1512168" cy="754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有限母體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087124" y="2427796"/>
              <a:ext cx="1512168" cy="754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大樣本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183629" y="2916907"/>
              <a:ext cx="1512168" cy="754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小樣本</a:t>
              </a:r>
              <a:endPara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3216635" y="2753870"/>
              <a:ext cx="828092" cy="3771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簡單隨機抽樣</a:t>
              </a:r>
              <a:endPara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595787" y="2747983"/>
              <a:ext cx="828092" cy="3771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簡單隨機抽樣</a:t>
              </a:r>
              <a:endPara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3001570" y="615840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9.1 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雙重抽樣</a:t>
            </a:r>
          </a:p>
        </p:txBody>
      </p:sp>
      <p:sp>
        <p:nvSpPr>
          <p:cNvPr id="26" name="橢圓 25"/>
          <p:cNvSpPr/>
          <p:nvPr/>
        </p:nvSpPr>
        <p:spPr>
          <a:xfrm>
            <a:off x="6732240" y="4015263"/>
            <a:ext cx="858786" cy="152657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459898" y="4778549"/>
            <a:ext cx="1262813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8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31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V="1">
            <a:off x="0" y="943570"/>
            <a:ext cx="9144000" cy="37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95536" y="59140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For Example</a:t>
            </a:r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endParaRPr lang="zh-TW" altLang="en-US" sz="4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"/>
          <a:stretch/>
        </p:blipFill>
        <p:spPr>
          <a:xfrm>
            <a:off x="8028384" y="4293096"/>
            <a:ext cx="936104" cy="120737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5970"/>
            <a:ext cx="710152" cy="63074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64208" y="2603614"/>
            <a:ext cx="7992888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TW" sz="2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問題：每戶東方梨年產量</a:t>
            </a:r>
            <a:r>
              <a:rPr lang="en-US" altLang="zh-TW" sz="2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(x</a:t>
            </a:r>
            <a:r>
              <a:rPr lang="zh-TW" altLang="en-US" sz="2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度量</a:t>
            </a:r>
            <a:r>
              <a:rPr lang="en-US" altLang="zh-TW" sz="2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難以取得，或取得成本過高。</a:t>
            </a:r>
            <a:endParaRPr lang="en-US" altLang="zh-TW" sz="2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>
              <a:lnSpc>
                <a:spcPts val="5000"/>
              </a:lnSpc>
            </a:pP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此時，單單只使用</a:t>
            </a:r>
            <a:r>
              <a:rPr lang="zh-TW" altLang="en-US" sz="2500" dirty="0">
                <a:solidFill>
                  <a:prstClr val="black"/>
                </a:solidFill>
                <a:latin typeface="新細明體"/>
              </a:rPr>
              <a:t>「</a:t>
            </a: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每戶年產量</a:t>
            </a:r>
            <a:r>
              <a:rPr lang="zh-TW" altLang="en-US" sz="2500" dirty="0">
                <a:solidFill>
                  <a:prstClr val="black"/>
                </a:solidFill>
                <a:latin typeface="新細明體"/>
              </a:rPr>
              <a:t>」</a:t>
            </a: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一個度量來估計，會不準確，或成本過高。</a:t>
            </a:r>
            <a:endParaRPr lang="en-US" altLang="zh-TW" sz="2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1340768"/>
            <a:ext cx="8059932" cy="1291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000"/>
              </a:lnSpc>
            </a:pP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全國有</a:t>
            </a:r>
            <a:r>
              <a:rPr lang="en-US" altLang="zh-TW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3000</a:t>
            </a: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戶東方梨農戶，我們想估計每戶每年東方梨平均產量是多少公噸，要如何估計？</a:t>
            </a:r>
            <a:endParaRPr lang="en-US" altLang="zh-TW" sz="2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4208" y="5229200"/>
            <a:ext cx="8035276" cy="1291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000"/>
              </a:lnSpc>
            </a:pP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這時，我們需要另外找一個</a:t>
            </a:r>
            <a:r>
              <a:rPr lang="en-US" altLang="zh-TW" sz="2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en-US" sz="2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度量</a:t>
            </a: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來協助，則</a:t>
            </a:r>
            <a:r>
              <a:rPr lang="en-US" altLang="zh-TW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度量就是每戶東方梨的</a:t>
            </a:r>
            <a:r>
              <a:rPr lang="zh-TW" altLang="en-US" sz="2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農地面積</a:t>
            </a:r>
            <a:r>
              <a:rPr lang="zh-TW" altLang="en-US" sz="2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投影片編號版面配置區 1"/>
          <p:cNvSpPr txBox="1">
            <a:spLocks/>
          </p:cNvSpPr>
          <p:nvPr/>
        </p:nvSpPr>
        <p:spPr>
          <a:xfrm>
            <a:off x="7880528" y="3783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8C80F9-0099-423B-AB58-ACDD27FAF6C9}" type="slidenum">
              <a:rPr lang="zh-TW" altLang="en-US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9</a:t>
            </a:fld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716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owerpoint-template-24">
  <a:themeElements>
    <a:clrScheme name="1_powerpoint-template-24 6">
      <a:dk1>
        <a:srgbClr val="4D4D4D"/>
      </a:dk1>
      <a:lt1>
        <a:srgbClr val="FFFFFF"/>
      </a:lt1>
      <a:dk2>
        <a:srgbClr val="4D4D4D"/>
      </a:dk2>
      <a:lt2>
        <a:srgbClr val="7FCC6A"/>
      </a:lt2>
      <a:accent1>
        <a:srgbClr val="5DBF62"/>
      </a:accent1>
      <a:accent2>
        <a:srgbClr val="7CCD6F"/>
      </a:accent2>
      <a:accent3>
        <a:srgbClr val="FFFFFF"/>
      </a:accent3>
      <a:accent4>
        <a:srgbClr val="404040"/>
      </a:accent4>
      <a:accent5>
        <a:srgbClr val="B6DCB7"/>
      </a:accent5>
      <a:accent6>
        <a:srgbClr val="70BA64"/>
      </a:accent6>
      <a:hlink>
        <a:srgbClr val="48AE52"/>
      </a:hlink>
      <a:folHlink>
        <a:srgbClr val="DDDDDD"/>
      </a:folHlink>
    </a:clrScheme>
    <a:fontScheme name="1_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2">
        <a:dk1>
          <a:srgbClr val="4D4D4D"/>
        </a:dk1>
        <a:lt1>
          <a:srgbClr val="FFFFFF"/>
        </a:lt1>
        <a:dk2>
          <a:srgbClr val="4D4D4D"/>
        </a:dk2>
        <a:lt2>
          <a:srgbClr val="2C86AA"/>
        </a:lt2>
        <a:accent1>
          <a:srgbClr val="4B782A"/>
        </a:accent1>
        <a:accent2>
          <a:srgbClr val="38AFD0"/>
        </a:accent2>
        <a:accent3>
          <a:srgbClr val="FFFFFF"/>
        </a:accent3>
        <a:accent4>
          <a:srgbClr val="404040"/>
        </a:accent4>
        <a:accent5>
          <a:srgbClr val="B1BEAC"/>
        </a:accent5>
        <a:accent6>
          <a:srgbClr val="329EBC"/>
        </a:accent6>
        <a:hlink>
          <a:srgbClr val="9DBC2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3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4">
        <a:dk1>
          <a:srgbClr val="4D4D4D"/>
        </a:dk1>
        <a:lt1>
          <a:srgbClr val="FFFFFF"/>
        </a:lt1>
        <a:dk2>
          <a:srgbClr val="4D4D4D"/>
        </a:dk2>
        <a:lt2>
          <a:srgbClr val="93CB6A"/>
        </a:lt2>
        <a:accent1>
          <a:srgbClr val="71BE5E"/>
        </a:accent1>
        <a:accent2>
          <a:srgbClr val="A0CD6E"/>
        </a:accent2>
        <a:accent3>
          <a:srgbClr val="FFFFFF"/>
        </a:accent3>
        <a:accent4>
          <a:srgbClr val="404040"/>
        </a:accent4>
        <a:accent5>
          <a:srgbClr val="BBDBB6"/>
        </a:accent5>
        <a:accent6>
          <a:srgbClr val="91BA63"/>
        </a:accent6>
        <a:hlink>
          <a:srgbClr val="6BAB4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5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6">
        <a:dk1>
          <a:srgbClr val="4D4D4D"/>
        </a:dk1>
        <a:lt1>
          <a:srgbClr val="FFFFFF"/>
        </a:lt1>
        <a:dk2>
          <a:srgbClr val="4D4D4D"/>
        </a:dk2>
        <a:lt2>
          <a:srgbClr val="7FCC6A"/>
        </a:lt2>
        <a:accent1>
          <a:srgbClr val="5DBF62"/>
        </a:accent1>
        <a:accent2>
          <a:srgbClr val="7CCD6F"/>
        </a:accent2>
        <a:accent3>
          <a:srgbClr val="FFFFFF"/>
        </a:accent3>
        <a:accent4>
          <a:srgbClr val="404040"/>
        </a:accent4>
        <a:accent5>
          <a:srgbClr val="B6DCB7"/>
        </a:accent5>
        <a:accent6>
          <a:srgbClr val="70BA64"/>
        </a:accent6>
        <a:hlink>
          <a:srgbClr val="48AE5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eyt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powerpoint-template-24">
  <a:themeElements>
    <a:clrScheme name="1_powerpoint-template-24 6">
      <a:dk1>
        <a:srgbClr val="4D4D4D"/>
      </a:dk1>
      <a:lt1>
        <a:srgbClr val="FFFFFF"/>
      </a:lt1>
      <a:dk2>
        <a:srgbClr val="4D4D4D"/>
      </a:dk2>
      <a:lt2>
        <a:srgbClr val="7FCC6A"/>
      </a:lt2>
      <a:accent1>
        <a:srgbClr val="5DBF62"/>
      </a:accent1>
      <a:accent2>
        <a:srgbClr val="7CCD6F"/>
      </a:accent2>
      <a:accent3>
        <a:srgbClr val="FFFFFF"/>
      </a:accent3>
      <a:accent4>
        <a:srgbClr val="404040"/>
      </a:accent4>
      <a:accent5>
        <a:srgbClr val="B6DCB7"/>
      </a:accent5>
      <a:accent6>
        <a:srgbClr val="70BA64"/>
      </a:accent6>
      <a:hlink>
        <a:srgbClr val="48AE52"/>
      </a:hlink>
      <a:folHlink>
        <a:srgbClr val="DDDDDD"/>
      </a:folHlink>
    </a:clrScheme>
    <a:fontScheme name="1_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2">
        <a:dk1>
          <a:srgbClr val="4D4D4D"/>
        </a:dk1>
        <a:lt1>
          <a:srgbClr val="FFFFFF"/>
        </a:lt1>
        <a:dk2>
          <a:srgbClr val="4D4D4D"/>
        </a:dk2>
        <a:lt2>
          <a:srgbClr val="2C86AA"/>
        </a:lt2>
        <a:accent1>
          <a:srgbClr val="4B782A"/>
        </a:accent1>
        <a:accent2>
          <a:srgbClr val="38AFD0"/>
        </a:accent2>
        <a:accent3>
          <a:srgbClr val="FFFFFF"/>
        </a:accent3>
        <a:accent4>
          <a:srgbClr val="404040"/>
        </a:accent4>
        <a:accent5>
          <a:srgbClr val="B1BEAC"/>
        </a:accent5>
        <a:accent6>
          <a:srgbClr val="329EBC"/>
        </a:accent6>
        <a:hlink>
          <a:srgbClr val="9DBC2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3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4">
        <a:dk1>
          <a:srgbClr val="4D4D4D"/>
        </a:dk1>
        <a:lt1>
          <a:srgbClr val="FFFFFF"/>
        </a:lt1>
        <a:dk2>
          <a:srgbClr val="4D4D4D"/>
        </a:dk2>
        <a:lt2>
          <a:srgbClr val="93CB6A"/>
        </a:lt2>
        <a:accent1>
          <a:srgbClr val="71BE5E"/>
        </a:accent1>
        <a:accent2>
          <a:srgbClr val="A0CD6E"/>
        </a:accent2>
        <a:accent3>
          <a:srgbClr val="FFFFFF"/>
        </a:accent3>
        <a:accent4>
          <a:srgbClr val="404040"/>
        </a:accent4>
        <a:accent5>
          <a:srgbClr val="BBDBB6"/>
        </a:accent5>
        <a:accent6>
          <a:srgbClr val="91BA63"/>
        </a:accent6>
        <a:hlink>
          <a:srgbClr val="6BAB4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5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6">
        <a:dk1>
          <a:srgbClr val="4D4D4D"/>
        </a:dk1>
        <a:lt1>
          <a:srgbClr val="FFFFFF"/>
        </a:lt1>
        <a:dk2>
          <a:srgbClr val="4D4D4D"/>
        </a:dk2>
        <a:lt2>
          <a:srgbClr val="7FCC6A"/>
        </a:lt2>
        <a:accent1>
          <a:srgbClr val="5DBF62"/>
        </a:accent1>
        <a:accent2>
          <a:srgbClr val="7CCD6F"/>
        </a:accent2>
        <a:accent3>
          <a:srgbClr val="FFFFFF"/>
        </a:accent3>
        <a:accent4>
          <a:srgbClr val="404040"/>
        </a:accent4>
        <a:accent5>
          <a:srgbClr val="B6DCB7"/>
        </a:accent5>
        <a:accent6>
          <a:srgbClr val="70BA64"/>
        </a:accent6>
        <a:hlink>
          <a:srgbClr val="48AE5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 主题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主题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oncourse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FFFFFF"/>
      </a:accent3>
      <a:accent4>
        <a:srgbClr val="000000"/>
      </a:accent4>
      <a:accent5>
        <a:srgbClr val="ADCEDC"/>
      </a:accent5>
      <a:accent6>
        <a:srgbClr val="C51B23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黑体"/>
        <a:cs typeface=""/>
      </a:majorFont>
      <a:minorFont>
        <a:latin typeface="Lucida Sans Unicode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3763</Words>
  <Application>Microsoft Office PowerPoint</Application>
  <PresentationFormat>如螢幕大小 (4:3)</PresentationFormat>
  <Paragraphs>415</Paragraphs>
  <Slides>51</Slides>
  <Notes>48</Notes>
  <HiddenSlides>0</HiddenSlides>
  <MMClips>0</MMClips>
  <ScaleCrop>false</ScaleCrop>
  <HeadingPairs>
    <vt:vector size="8" baseType="variant">
      <vt:variant>
        <vt:lpstr>使用字型</vt:lpstr>
      </vt:variant>
      <vt:variant>
        <vt:i4>21</vt:i4>
      </vt:variant>
      <vt:variant>
        <vt:lpstr>佈景主題</vt:lpstr>
      </vt:variant>
      <vt:variant>
        <vt:i4>9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51</vt:i4>
      </vt:variant>
    </vt:vector>
  </HeadingPairs>
  <TitlesOfParts>
    <vt:vector size="83" baseType="lpstr">
      <vt:lpstr>Arial</vt:lpstr>
      <vt:lpstr>新細明體</vt:lpstr>
      <vt:lpstr>Calibri</vt:lpstr>
      <vt:lpstr>Verdana</vt:lpstr>
      <vt:lpstr>DFKai-SB</vt:lpstr>
      <vt:lpstr>宋体</vt:lpstr>
      <vt:lpstr>SimHei</vt:lpstr>
      <vt:lpstr>Cambria Math</vt:lpstr>
      <vt:lpstr>MS PGothic</vt:lpstr>
      <vt:lpstr>華康飾藝體W7P-GB5</vt:lpstr>
      <vt:lpstr>Wingdings</vt:lpstr>
      <vt:lpstr>Lucida Sans Unicode</vt:lpstr>
      <vt:lpstr>Sniglet</vt:lpstr>
      <vt:lpstr>Tahoma</vt:lpstr>
      <vt:lpstr>Wingdings 2</vt:lpstr>
      <vt:lpstr>Comic Sans MS</vt:lpstr>
      <vt:lpstr>Patrick Hand SC</vt:lpstr>
      <vt:lpstr>微软雅黑</vt:lpstr>
      <vt:lpstr>Microsoft Sans Serif</vt:lpstr>
      <vt:lpstr>Wingdings 3</vt:lpstr>
      <vt:lpstr>Times New Roman</vt:lpstr>
      <vt:lpstr>Office 佈景主題</vt:lpstr>
      <vt:lpstr>1_Office 佈景主題</vt:lpstr>
      <vt:lpstr>2_powerpoint-template-24</vt:lpstr>
      <vt:lpstr>Seyton template</vt:lpstr>
      <vt:lpstr>1_powerpoint-template-24</vt:lpstr>
      <vt:lpstr>2_Office 佈景主題</vt:lpstr>
      <vt:lpstr>Office 主题</vt:lpstr>
      <vt:lpstr>3_Office 佈景主題</vt:lpstr>
      <vt:lpstr>Concourse</vt:lpstr>
      <vt:lpstr>方程式</vt:lpstr>
      <vt:lpstr>Microsoft 方程式編輯器 3.0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切入正題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23</cp:revision>
  <dcterms:created xsi:type="dcterms:W3CDTF">2017-12-14T13:46:28Z</dcterms:created>
  <dcterms:modified xsi:type="dcterms:W3CDTF">2017-12-18T06:13:43Z</dcterms:modified>
</cp:coreProperties>
</file>